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D89E-087E-E84C-9898-A8FCDAA91672}" type="datetimeFigureOut">
              <a:rPr lang="en-US" smtClean="0"/>
              <a:pPr/>
              <a:t>3/16/16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8EF43-D942-4745-B2AC-C9370BDBA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27699" y="9"/>
            <a:ext cx="30886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arker Felt"/>
                <a:cs typeface="Marker Felt"/>
              </a:rPr>
              <a:t>Alkenes</a:t>
            </a:r>
            <a:endParaRPr lang="en-CA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391" y="1058520"/>
            <a:ext cx="8362585" cy="640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latin typeface="Comic Sans MS"/>
                <a:cs typeface="Comic Sans MS"/>
              </a:rPr>
              <a:t>Alkenes are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b="1" i="1" u="sng" dirty="0">
                <a:latin typeface="Comic Sans MS"/>
                <a:cs typeface="Comic Sans MS"/>
              </a:rPr>
              <a:t>U</a:t>
            </a:r>
            <a:r>
              <a:rPr lang="en-US" sz="2800" b="1" i="1" u="sng" dirty="0" smtClean="0">
                <a:latin typeface="Comic Sans MS"/>
                <a:cs typeface="Comic Sans MS"/>
              </a:rPr>
              <a:t>nsaturated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>
                <a:latin typeface="Comic Sans MS"/>
                <a:cs typeface="Comic Sans MS"/>
              </a:rPr>
              <a:t>hydrocarbons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</a:p>
          <a:p>
            <a:pPr lvl="0"/>
            <a:endParaRPr lang="en-US" sz="2800" dirty="0">
              <a:latin typeface="Comic Sans MS"/>
              <a:cs typeface="Comic Sans MS"/>
            </a:endParaRPr>
          </a:p>
          <a:p>
            <a:pPr lvl="0"/>
            <a:r>
              <a:rPr lang="en-US" sz="2800" dirty="0" smtClean="0">
                <a:latin typeface="Comic Sans MS"/>
                <a:cs typeface="Comic Sans MS"/>
              </a:rPr>
              <a:t>They contain </a:t>
            </a:r>
            <a:r>
              <a:rPr lang="en-US" sz="2800" dirty="0">
                <a:latin typeface="Comic Sans MS"/>
                <a:cs typeface="Comic Sans MS"/>
              </a:rPr>
              <a:t>at least one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b="1" i="1" u="sng" dirty="0" smtClean="0">
                <a:latin typeface="Comic Sans MS"/>
                <a:cs typeface="Comic Sans MS"/>
              </a:rPr>
              <a:t>Double Bond</a:t>
            </a:r>
            <a:r>
              <a:rPr lang="en-US" sz="2800" i="1" dirty="0" smtClean="0">
                <a:latin typeface="Comic Sans MS"/>
                <a:cs typeface="Comic Sans MS"/>
              </a:rPr>
              <a:t> </a:t>
            </a:r>
            <a:r>
              <a:rPr lang="en-US" sz="2800" dirty="0">
                <a:latin typeface="Comic Sans MS"/>
                <a:cs typeface="Comic Sans MS"/>
              </a:rPr>
              <a:t>between carbon atoms.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1600" dirty="0">
                <a:latin typeface="Comic Sans MS"/>
                <a:cs typeface="Comic Sans MS"/>
              </a:rPr>
              <a:t>(</a:t>
            </a:r>
            <a:r>
              <a:rPr lang="en-US" sz="1600" dirty="0" smtClean="0">
                <a:latin typeface="Comic Sans MS"/>
                <a:cs typeface="Comic Sans MS"/>
              </a:rPr>
              <a:t>Because </a:t>
            </a:r>
            <a:r>
              <a:rPr lang="en-US" sz="1600" dirty="0">
                <a:latin typeface="Comic Sans MS"/>
                <a:cs typeface="Comic Sans MS"/>
              </a:rPr>
              <a:t>of this, there is no such thing as a 1-carbon </a:t>
            </a:r>
            <a:r>
              <a:rPr lang="en-US" sz="1600" dirty="0" err="1" smtClean="0">
                <a:latin typeface="Comic Sans MS"/>
                <a:cs typeface="Comic Sans MS"/>
              </a:rPr>
              <a:t>alkene</a:t>
            </a:r>
            <a:r>
              <a:rPr lang="en-US" sz="1600" dirty="0" smtClean="0">
                <a:latin typeface="Comic Sans MS"/>
                <a:cs typeface="Comic Sans MS"/>
              </a:rPr>
              <a:t>)  </a:t>
            </a: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r>
              <a:rPr lang="en-US" sz="2800" dirty="0" smtClean="0">
                <a:latin typeface="Comic Sans MS"/>
                <a:cs typeface="Comic Sans MS"/>
              </a:rPr>
              <a:t>The </a:t>
            </a:r>
            <a:r>
              <a:rPr lang="en-US" sz="2800" dirty="0">
                <a:latin typeface="Comic Sans MS"/>
                <a:cs typeface="Comic Sans MS"/>
              </a:rPr>
              <a:t>general formula for alkenes is </a:t>
            </a:r>
            <a:r>
              <a:rPr lang="en-US" sz="2800" b="1" dirty="0">
                <a:latin typeface="Comic Sans MS"/>
                <a:cs typeface="Comic Sans MS"/>
              </a:rPr>
              <a:t>C</a:t>
            </a:r>
            <a:r>
              <a:rPr lang="en-US" sz="2800" b="1" baseline="-25000" dirty="0">
                <a:latin typeface="Comic Sans MS"/>
                <a:cs typeface="Comic Sans MS"/>
              </a:rPr>
              <a:t>n</a:t>
            </a:r>
            <a:r>
              <a:rPr lang="en-US" sz="2800" b="1" dirty="0">
                <a:latin typeface="Comic Sans MS"/>
                <a:cs typeface="Comic Sans MS"/>
              </a:rPr>
              <a:t>H</a:t>
            </a:r>
            <a:r>
              <a:rPr lang="en-US" sz="2800" b="1" baseline="-25000" dirty="0">
                <a:latin typeface="Comic Sans MS"/>
                <a:cs typeface="Comic Sans MS"/>
              </a:rPr>
              <a:t>2n</a:t>
            </a:r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094" y="3350341"/>
            <a:ext cx="3153478" cy="177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9460" y="3150633"/>
            <a:ext cx="27576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smallest </a:t>
            </a:r>
            <a:r>
              <a:rPr lang="en-US" sz="2800" dirty="0" err="1">
                <a:solidFill>
                  <a:srgbClr val="FF0000"/>
                </a:solidFill>
                <a:latin typeface="Comic Sans MS"/>
                <a:cs typeface="Comic Sans MS"/>
              </a:rPr>
              <a:t>alkene</a:t>
            </a:r>
            <a:r>
              <a:rPr lang="en-US" sz="2800" dirty="0">
                <a:solidFill>
                  <a:srgbClr val="FF0000"/>
                </a:solidFill>
                <a:latin typeface="Comic Sans MS"/>
                <a:cs typeface="Comic Sans MS"/>
              </a:rPr>
              <a:t> has 2 carbon atoms double bonded together.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97" y="494865"/>
            <a:ext cx="86099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 </a:t>
            </a:r>
            <a:endParaRPr lang="en-US" dirty="0" smtClean="0"/>
          </a:p>
          <a:p>
            <a:r>
              <a:rPr lang="en-CA" sz="3200" dirty="0" smtClean="0">
                <a:latin typeface="Comic Sans MS"/>
                <a:cs typeface="Comic Sans MS"/>
              </a:rPr>
              <a:t>Draw: 1,3-pentadiene			</a:t>
            </a:r>
            <a:r>
              <a:rPr lang="en-CA" sz="3200" dirty="0" smtClean="0">
                <a:latin typeface="Comic Sans MS"/>
                <a:cs typeface="Comic Sans MS"/>
              </a:rPr>
              <a:t>	</a:t>
            </a:r>
          </a:p>
          <a:p>
            <a:endParaRPr lang="en-CA" sz="3200" dirty="0" smtClean="0">
              <a:latin typeface="Comic Sans MS"/>
              <a:cs typeface="Comic Sans MS"/>
            </a:endParaRPr>
          </a:p>
          <a:p>
            <a:endParaRPr lang="en-CA" sz="3200" dirty="0" smtClean="0">
              <a:latin typeface="Comic Sans MS"/>
              <a:cs typeface="Comic Sans MS"/>
            </a:endParaRPr>
          </a:p>
          <a:p>
            <a:endParaRPr lang="en-CA" sz="3200" dirty="0" smtClean="0">
              <a:latin typeface="Comic Sans MS"/>
              <a:cs typeface="Comic Sans MS"/>
            </a:endParaRPr>
          </a:p>
          <a:p>
            <a:endParaRPr lang="en-CA" sz="3200" dirty="0" smtClean="0">
              <a:latin typeface="Comic Sans MS"/>
              <a:cs typeface="Comic Sans MS"/>
            </a:endParaRPr>
          </a:p>
          <a:p>
            <a:endParaRPr lang="en-CA" sz="3200" dirty="0" smtClean="0">
              <a:latin typeface="Comic Sans MS"/>
              <a:cs typeface="Comic Sans MS"/>
            </a:endParaRPr>
          </a:p>
          <a:p>
            <a:r>
              <a:rPr lang="en-CA" sz="3200" dirty="0" smtClean="0">
                <a:latin typeface="Comic Sans MS"/>
                <a:cs typeface="Comic Sans MS"/>
              </a:rPr>
              <a:t>Draw</a:t>
            </a:r>
            <a:r>
              <a:rPr lang="en-CA" sz="3200" dirty="0" smtClean="0">
                <a:latin typeface="Comic Sans MS"/>
                <a:cs typeface="Comic Sans MS"/>
              </a:rPr>
              <a:t>: 2-methyl-1,3-butadiene</a:t>
            </a:r>
            <a:endParaRPr lang="en-US" sz="32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0528" y="115473"/>
            <a:ext cx="2622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arker Felt"/>
                <a:cs typeface="Marker Felt"/>
              </a:rPr>
              <a:t>Alkynes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85" y="890348"/>
            <a:ext cx="8527527" cy="714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 smtClean="0">
                <a:latin typeface="Comic Sans MS"/>
                <a:cs typeface="Comic Sans MS"/>
              </a:rPr>
              <a:t>	Alkynes </a:t>
            </a:r>
            <a:r>
              <a:rPr lang="en-US" sz="3200" dirty="0" smtClean="0">
                <a:latin typeface="Comic Sans MS"/>
                <a:cs typeface="Comic Sans MS"/>
              </a:rPr>
              <a:t>are </a:t>
            </a:r>
            <a:r>
              <a:rPr lang="en-US" sz="3200" b="1" u="sng" dirty="0" smtClean="0">
                <a:latin typeface="Comic Sans MS"/>
                <a:cs typeface="Comic Sans MS"/>
              </a:rPr>
              <a:t>unsaturated</a:t>
            </a:r>
            <a:r>
              <a:rPr lang="en-US" sz="3200" dirty="0" smtClean="0">
                <a:latin typeface="Comic Sans MS"/>
                <a:cs typeface="Comic Sans MS"/>
              </a:rPr>
              <a:t> hydrocarbons that contain at least one </a:t>
            </a:r>
            <a:r>
              <a:rPr lang="en-US" sz="3200" b="1" u="sng" dirty="0" smtClean="0">
                <a:latin typeface="Comic Sans MS"/>
                <a:cs typeface="Comic Sans MS"/>
              </a:rPr>
              <a:t> Triple Bond</a:t>
            </a:r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smtClean="0">
                <a:latin typeface="Comic Sans MS"/>
                <a:cs typeface="Comic Sans MS"/>
              </a:rPr>
              <a:t>between carbon atoms</a:t>
            </a:r>
            <a:r>
              <a:rPr lang="en-US" sz="3200" dirty="0" smtClean="0">
                <a:latin typeface="Comic Sans MS"/>
                <a:cs typeface="Comic Sans MS"/>
              </a:rPr>
              <a:t>.</a:t>
            </a:r>
          </a:p>
          <a:p>
            <a:pPr lvl="0" algn="ctr"/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r>
              <a:rPr lang="en-US" sz="3200" dirty="0" smtClean="0">
                <a:latin typeface="Comic Sans MS"/>
                <a:cs typeface="Comic Sans MS"/>
              </a:rPr>
              <a:t>The simplest </a:t>
            </a:r>
            <a:r>
              <a:rPr lang="en-US" sz="3200" dirty="0" err="1" smtClean="0">
                <a:latin typeface="Comic Sans MS"/>
                <a:cs typeface="Comic Sans MS"/>
              </a:rPr>
              <a:t>alkyne</a:t>
            </a:r>
            <a:r>
              <a:rPr lang="en-US" sz="3200" dirty="0" smtClean="0">
                <a:latin typeface="Comic Sans MS"/>
                <a:cs typeface="Comic Sans MS"/>
              </a:rPr>
              <a:t> is </a:t>
            </a:r>
            <a:r>
              <a:rPr lang="en-US" sz="3200" dirty="0" err="1" smtClean="0">
                <a:latin typeface="Comic Sans MS"/>
                <a:cs typeface="Comic Sans MS"/>
              </a:rPr>
              <a:t>ethyne</a:t>
            </a:r>
            <a:r>
              <a:rPr lang="en-US" sz="3200" dirty="0" smtClean="0">
                <a:latin typeface="Comic Sans MS"/>
                <a:cs typeface="Comic Sans MS"/>
              </a:rPr>
              <a:t> (C</a:t>
            </a:r>
            <a:r>
              <a:rPr lang="en-US" sz="3200" baseline="-25000" dirty="0" smtClean="0">
                <a:latin typeface="Comic Sans MS"/>
                <a:cs typeface="Comic Sans MS"/>
              </a:rPr>
              <a:t>2</a:t>
            </a:r>
            <a:r>
              <a:rPr lang="en-US" sz="3200" dirty="0" smtClean="0">
                <a:latin typeface="Comic Sans MS"/>
                <a:cs typeface="Comic Sans MS"/>
              </a:rPr>
              <a:t>H</a:t>
            </a:r>
            <a:r>
              <a:rPr lang="en-US" sz="3200" baseline="-25000" dirty="0" smtClean="0">
                <a:latin typeface="Comic Sans MS"/>
                <a:cs typeface="Comic Sans MS"/>
              </a:rPr>
              <a:t>2</a:t>
            </a:r>
            <a:r>
              <a:rPr lang="en-US" sz="3200" dirty="0" smtClean="0">
                <a:latin typeface="Comic Sans MS"/>
                <a:cs typeface="Comic Sans MS"/>
              </a:rPr>
              <a:t>), more commonly known as </a:t>
            </a:r>
            <a:r>
              <a:rPr lang="en-US" sz="3200" dirty="0" smtClean="0">
                <a:latin typeface="Comic Sans MS"/>
                <a:cs typeface="Comic Sans MS"/>
              </a:rPr>
              <a:t>acetylene</a:t>
            </a:r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endParaRPr lang="en-US" sz="3200" dirty="0" smtClean="0">
              <a:latin typeface="Comic Sans MS"/>
              <a:cs typeface="Comic Sans MS"/>
            </a:endParaRPr>
          </a:p>
          <a:p>
            <a:pPr lvl="0" algn="ctr"/>
            <a:r>
              <a:rPr lang="en-US" sz="3200" dirty="0" smtClean="0">
                <a:latin typeface="Comic Sans MS"/>
                <a:cs typeface="Comic Sans MS"/>
              </a:rPr>
              <a:t>Alkynes </a:t>
            </a:r>
            <a:r>
              <a:rPr lang="en-US" sz="3200" dirty="0" smtClean="0">
                <a:latin typeface="Comic Sans MS"/>
                <a:cs typeface="Comic Sans MS"/>
              </a:rPr>
              <a:t>with one triple bond have the general formula of </a:t>
            </a:r>
            <a:r>
              <a:rPr lang="en-US" sz="3200" b="1" dirty="0" smtClean="0">
                <a:latin typeface="Comic Sans MS"/>
                <a:cs typeface="Comic Sans MS"/>
              </a:rPr>
              <a:t>C</a:t>
            </a:r>
            <a:r>
              <a:rPr lang="en-US" sz="3200" b="1" baseline="-25000" dirty="0" smtClean="0">
                <a:latin typeface="Comic Sans MS"/>
                <a:cs typeface="Comic Sans MS"/>
              </a:rPr>
              <a:t>n</a:t>
            </a:r>
            <a:r>
              <a:rPr lang="en-US" sz="3200" b="1" dirty="0" smtClean="0">
                <a:latin typeface="Comic Sans MS"/>
                <a:cs typeface="Comic Sans MS"/>
              </a:rPr>
              <a:t>H</a:t>
            </a:r>
            <a:r>
              <a:rPr lang="en-US" sz="3200" b="1" baseline="-25000" dirty="0" smtClean="0">
                <a:latin typeface="Comic Sans MS"/>
                <a:cs typeface="Comic Sans MS"/>
              </a:rPr>
              <a:t>2n-2</a:t>
            </a:r>
            <a:endParaRPr lang="en-US" sz="32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pPr lvl="0"/>
            <a:endParaRPr lang="en-US" sz="28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17" y="4107381"/>
            <a:ext cx="5733990" cy="122325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14" y="0"/>
            <a:ext cx="9078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arker Felt"/>
                <a:cs typeface="Marker Felt"/>
              </a:rPr>
              <a:t>Naming and Drawing Alkynes</a:t>
            </a:r>
            <a:endParaRPr lang="en-C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0402" y="1319639"/>
            <a:ext cx="8593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/>
                <a:cs typeface="Comic Sans MS"/>
              </a:rPr>
              <a:t>Naming is the same as alkenes except the suffix is </a:t>
            </a:r>
            <a:r>
              <a:rPr lang="en-US" sz="3600" b="1" u="sng" dirty="0" smtClean="0">
                <a:latin typeface="Comic Sans MS"/>
                <a:cs typeface="Comic Sans MS"/>
              </a:rPr>
              <a:t>-</a:t>
            </a:r>
            <a:r>
              <a:rPr lang="en-US" sz="3600" b="1" u="sng" dirty="0" err="1" smtClean="0">
                <a:latin typeface="Comic Sans MS"/>
                <a:cs typeface="Comic Sans MS"/>
              </a:rPr>
              <a:t>yne</a:t>
            </a:r>
            <a:r>
              <a:rPr lang="en-US" sz="3600" dirty="0" smtClean="0">
                <a:latin typeface="Comic Sans MS"/>
                <a:cs typeface="Comic Sans MS"/>
              </a:rPr>
              <a:t> instead of -</a:t>
            </a:r>
            <a:r>
              <a:rPr lang="en-US" sz="3600" dirty="0" err="1" smtClean="0">
                <a:latin typeface="Comic Sans MS"/>
                <a:cs typeface="Comic Sans MS"/>
              </a:rPr>
              <a:t>ene</a:t>
            </a:r>
            <a:r>
              <a:rPr lang="en-US" sz="3600" dirty="0" smtClean="0">
                <a:latin typeface="Comic Sans MS"/>
                <a:cs typeface="Comic Sans MS"/>
              </a:rPr>
              <a:t>. </a:t>
            </a:r>
            <a:endParaRPr lang="en-US" sz="36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02" y="0"/>
            <a:ext cx="4849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/>
                <a:cs typeface="Comic Sans MS"/>
              </a:rPr>
              <a:t>Let’s Practice…</a:t>
            </a: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0401" y="914400"/>
            <a:ext cx="3157065" cy="1643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93734" y="3447556"/>
            <a:ext cx="2600318" cy="2089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04251" y="914400"/>
            <a:ext cx="4504267" cy="1337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846661" y="3166534"/>
            <a:ext cx="2929466" cy="26077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79" y="313414"/>
            <a:ext cx="4816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Comic Sans MS"/>
                <a:cs typeface="Comic Sans MS"/>
              </a:rPr>
              <a:t>Draw</a:t>
            </a:r>
            <a:r>
              <a:rPr lang="en-US" sz="2400" dirty="0" smtClean="0">
                <a:latin typeface="Comic Sans MS"/>
                <a:cs typeface="Comic Sans MS"/>
              </a:rPr>
              <a:t>: 4-methyl-2-pentyne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501"/>
            <a:ext cx="8725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/>
                <a:cs typeface="Comic Sans MS"/>
              </a:rPr>
              <a:t>The prefixes for the number of carbon atoms is the same as with </a:t>
            </a:r>
            <a:r>
              <a:rPr lang="en-US" sz="3600" dirty="0" err="1">
                <a:latin typeface="Comic Sans MS"/>
                <a:cs typeface="Comic Sans MS"/>
              </a:rPr>
              <a:t>alkanes</a:t>
            </a:r>
            <a:r>
              <a:rPr lang="en-US" sz="3600" dirty="0" smtClean="0">
                <a:latin typeface="Comic Sans MS"/>
                <a:cs typeface="Comic Sans MS"/>
              </a:rPr>
              <a:t> </a:t>
            </a:r>
            <a:endParaRPr lang="en-US" sz="3600" dirty="0">
              <a:latin typeface="Comic Sans MS"/>
              <a:cs typeface="Comic Sans M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266315"/>
          <a:ext cx="6096000" cy="53949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Number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of Carbons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Prefix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Meth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Eth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Prop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But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Pent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Hex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7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Hept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8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Oct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Non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10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5893" y="0"/>
            <a:ext cx="5052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arker Felt"/>
                <a:cs typeface="Marker Felt"/>
              </a:rPr>
              <a:t>Naming Alkenes</a:t>
            </a:r>
            <a:endParaRPr lang="en-C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84" y="1138190"/>
            <a:ext cx="88141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3200" b="1" dirty="0" smtClean="0">
                <a:latin typeface="Comic Sans MS"/>
                <a:cs typeface="Comic Sans MS"/>
              </a:rPr>
              <a:t>Rule 1</a:t>
            </a:r>
            <a:r>
              <a:rPr lang="en-CA" sz="3200" dirty="0" smtClean="0">
                <a:latin typeface="Comic Sans MS"/>
                <a:cs typeface="Comic Sans MS"/>
              </a:rPr>
              <a:t>: Similar </a:t>
            </a:r>
            <a:r>
              <a:rPr lang="en-CA" sz="3200" dirty="0">
                <a:latin typeface="Comic Sans MS"/>
                <a:cs typeface="Comic Sans MS"/>
              </a:rPr>
              <a:t>to naming </a:t>
            </a:r>
            <a:r>
              <a:rPr lang="en-CA" sz="3200" dirty="0" err="1">
                <a:latin typeface="Comic Sans MS"/>
                <a:cs typeface="Comic Sans MS"/>
              </a:rPr>
              <a:t>alkanes</a:t>
            </a:r>
            <a:r>
              <a:rPr lang="en-CA" sz="3200" dirty="0">
                <a:latin typeface="Comic Sans MS"/>
                <a:cs typeface="Comic Sans MS"/>
              </a:rPr>
              <a:t> but change the suffix to</a:t>
            </a:r>
            <a:r>
              <a:rPr lang="en-CA" sz="3200" dirty="0" smtClean="0">
                <a:latin typeface="Comic Sans MS"/>
                <a:cs typeface="Comic Sans MS"/>
              </a:rPr>
              <a:t> </a:t>
            </a:r>
            <a:r>
              <a:rPr lang="en-CA" sz="3200" b="1" u="sng" dirty="0" smtClean="0">
                <a:latin typeface="Comic Sans MS"/>
                <a:cs typeface="Comic Sans MS"/>
              </a:rPr>
              <a:t>–</a:t>
            </a:r>
            <a:r>
              <a:rPr lang="en-CA" sz="3200" b="1" u="sng" dirty="0" err="1" smtClean="0">
                <a:latin typeface="Comic Sans MS"/>
                <a:cs typeface="Comic Sans MS"/>
              </a:rPr>
              <a:t>ene</a:t>
            </a:r>
            <a:endParaRPr lang="en-CA" sz="3200" b="1" u="sng" dirty="0" smtClean="0">
              <a:latin typeface="Comic Sans MS"/>
              <a:cs typeface="Comic Sans MS"/>
            </a:endParaRPr>
          </a:p>
          <a:p>
            <a:pPr lvl="0"/>
            <a:endParaRPr lang="en-CA" sz="3200" b="1" u="sng" dirty="0" smtClean="0">
              <a:latin typeface="Comic Sans MS"/>
              <a:cs typeface="Comic Sans MS"/>
            </a:endParaRPr>
          </a:p>
          <a:p>
            <a:pPr marL="342900" lvl="0" indent="-342900"/>
            <a:endParaRPr lang="en-US" sz="3200" dirty="0" smtClean="0">
              <a:latin typeface="Comic Sans MS"/>
              <a:cs typeface="Comic Sans M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680026"/>
          <a:ext cx="6096000" cy="21945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Number of Carbons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Prefix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Name with -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ene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Meth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Methene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Eth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Ethene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Prop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Propene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4713" y="5361034"/>
            <a:ext cx="67952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And so on…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969" y="329910"/>
            <a:ext cx="883060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CA" sz="3200" b="1" dirty="0" smtClean="0">
                <a:latin typeface="Comic Sans MS"/>
                <a:cs typeface="Comic Sans MS"/>
              </a:rPr>
              <a:t>Rule </a:t>
            </a:r>
            <a:r>
              <a:rPr lang="en-CA" sz="3200" b="1" dirty="0">
                <a:latin typeface="Comic Sans MS"/>
                <a:cs typeface="Comic Sans MS"/>
              </a:rPr>
              <a:t>2</a:t>
            </a:r>
            <a:r>
              <a:rPr lang="en-CA" sz="3200" dirty="0" smtClean="0">
                <a:latin typeface="Comic Sans MS"/>
                <a:cs typeface="Comic Sans MS"/>
              </a:rPr>
              <a:t>: Number the carbons in the parent chain so that the </a:t>
            </a:r>
            <a:r>
              <a:rPr lang="en-CA" sz="3200" b="1" u="sng" dirty="0" smtClean="0">
                <a:latin typeface="Comic Sans MS"/>
                <a:cs typeface="Comic Sans MS"/>
              </a:rPr>
              <a:t>double bond gets the LOWEST number</a:t>
            </a:r>
            <a:r>
              <a:rPr lang="en-CA" sz="3200" dirty="0" smtClean="0">
                <a:latin typeface="Comic Sans MS"/>
                <a:cs typeface="Comic Sans MS"/>
              </a:rPr>
              <a:t>. </a:t>
            </a:r>
          </a:p>
          <a:p>
            <a:pPr marL="342900" lvl="0" indent="-342900"/>
            <a:endParaRPr lang="en-CA" sz="3200" b="1" i="1" dirty="0" smtClean="0">
              <a:latin typeface="Comic Sans MS"/>
              <a:cs typeface="Comic Sans MS"/>
            </a:endParaRPr>
          </a:p>
          <a:p>
            <a:pPr marL="342900" lvl="0" indent="-342900"/>
            <a:endParaRPr lang="en-CA" sz="3200" b="1" i="1" dirty="0" smtClean="0">
              <a:latin typeface="Comic Sans MS"/>
              <a:cs typeface="Comic Sans MS"/>
            </a:endParaRPr>
          </a:p>
          <a:p>
            <a:pPr marL="342900" lvl="0" indent="-342900"/>
            <a:endParaRPr lang="en-CA" sz="3200" b="1" i="1" dirty="0" smtClean="0">
              <a:latin typeface="Comic Sans MS"/>
              <a:cs typeface="Comic Sans MS"/>
            </a:endParaRPr>
          </a:p>
          <a:p>
            <a:pPr marL="342900" lvl="0" indent="-342900"/>
            <a:endParaRPr lang="en-CA" sz="3200" b="1" i="1" dirty="0" smtClean="0">
              <a:latin typeface="Comic Sans MS"/>
              <a:cs typeface="Comic Sans MS"/>
            </a:endParaRPr>
          </a:p>
          <a:p>
            <a:pPr marL="342900" lvl="0" indent="-342900"/>
            <a:endParaRPr lang="en-CA" sz="3200" b="1" i="1" dirty="0">
              <a:latin typeface="Comic Sans MS"/>
              <a:cs typeface="Comic Sans MS"/>
            </a:endParaRPr>
          </a:p>
          <a:p>
            <a:pPr marL="342900" lvl="0" indent="-342900"/>
            <a:endParaRPr lang="en-CA" sz="3200" b="1" i="1" dirty="0" smtClean="0">
              <a:latin typeface="Comic Sans MS"/>
              <a:cs typeface="Comic Sans MS"/>
            </a:endParaRPr>
          </a:p>
          <a:p>
            <a:pPr marL="342900" lvl="0" indent="-342900" algn="ctr"/>
            <a:endParaRPr lang="en-CA" sz="3200" b="1" i="1" dirty="0">
              <a:latin typeface="Comic Sans MS"/>
              <a:cs typeface="Comic Sans MS"/>
            </a:endParaRPr>
          </a:p>
          <a:p>
            <a:pPr marL="342900" lvl="0" indent="-342900" algn="ctr"/>
            <a:r>
              <a:rPr lang="en-CA" sz="2800" b="1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CA" sz="2800" b="1" i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Ethene</a:t>
            </a:r>
            <a:r>
              <a:rPr lang="en-CA" sz="2800" b="1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 and </a:t>
            </a:r>
            <a:r>
              <a:rPr lang="en-CA" sz="2800" b="1" i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propene</a:t>
            </a:r>
            <a:r>
              <a:rPr lang="en-CA" sz="2800" b="1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 do not have a prefix because there is only 1 place the double bond can be.)</a:t>
            </a:r>
          </a:p>
          <a:p>
            <a:pPr marL="342900" lvl="0" indent="-342900"/>
            <a:endParaRPr lang="en-CA" b="1" i="1" dirty="0" smtClean="0">
              <a:latin typeface="Comic Sans MS"/>
              <a:cs typeface="Comic Sans MS"/>
            </a:endParaRPr>
          </a:p>
          <a:p>
            <a:pPr marL="342900" lvl="0" indent="-342900"/>
            <a:endParaRPr lang="en-CA" b="1" i="1" dirty="0" smtClean="0">
              <a:latin typeface="Comic Sans MS"/>
              <a:cs typeface="Comic Sans MS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674" y="2094926"/>
            <a:ext cx="5529577" cy="27647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39066" y="3678485"/>
            <a:ext cx="6152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	1		   2	   3	     4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4889" y="1880486"/>
            <a:ext cx="6119362" cy="3365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0423"/>
            <a:ext cx="87419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en-US" sz="3200" b="1" dirty="0" smtClean="0">
                <a:latin typeface="Comic Sans MS"/>
                <a:cs typeface="Comic Sans MS"/>
              </a:rPr>
              <a:t>Rule 3: </a:t>
            </a:r>
            <a:r>
              <a:rPr lang="en-CA" sz="3200" dirty="0" smtClean="0">
                <a:latin typeface="Comic Sans MS"/>
                <a:cs typeface="Comic Sans MS"/>
              </a:rPr>
              <a:t>An </a:t>
            </a:r>
            <a:r>
              <a:rPr lang="en-CA" sz="3200" dirty="0" err="1" smtClean="0">
                <a:latin typeface="Comic Sans MS"/>
                <a:cs typeface="Comic Sans MS"/>
              </a:rPr>
              <a:t>alkene</a:t>
            </a:r>
            <a:r>
              <a:rPr lang="en-CA" sz="3200" dirty="0" smtClean="0">
                <a:latin typeface="Comic Sans MS"/>
                <a:cs typeface="Comic Sans MS"/>
              </a:rPr>
              <a:t> with 4 or more carbons also needs a number specifying where the 	   double bond is located on the chain.</a:t>
            </a:r>
          </a:p>
          <a:p>
            <a:pPr marL="342900" lvl="0" indent="-342900"/>
            <a:endParaRPr lang="en-CA" dirty="0" smtClean="0">
              <a:latin typeface="Comic Sans MS"/>
              <a:cs typeface="Comic Sans MS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346" y="2224998"/>
            <a:ext cx="5226537" cy="2128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8346" y="3365084"/>
            <a:ext cx="577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	  1        2      3       4       5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8346" y="4833179"/>
            <a:ext cx="577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Comic Sans MS"/>
                <a:cs typeface="Comic Sans MS"/>
              </a:rPr>
              <a:t>1- Pentene</a:t>
            </a: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02" y="214441"/>
            <a:ext cx="832959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latin typeface="Comic Sans MS"/>
                <a:cs typeface="Comic Sans MS"/>
              </a:rPr>
              <a:t>Rule 4</a:t>
            </a:r>
            <a:r>
              <a:rPr lang="en-US" sz="3200" dirty="0" smtClean="0">
                <a:latin typeface="Comic Sans MS"/>
                <a:cs typeface="Comic Sans MS"/>
              </a:rPr>
              <a:t>: </a:t>
            </a:r>
            <a:r>
              <a:rPr lang="en-CA" sz="3200" dirty="0" smtClean="0">
                <a:latin typeface="Comic Sans MS"/>
                <a:cs typeface="Comic Sans MS"/>
              </a:rPr>
              <a:t> Cyclic alkenes are named in much the same way except carbon number 1 </a:t>
            </a:r>
            <a:r>
              <a:rPr lang="en-CA" sz="3200" b="1" u="sng" dirty="0" smtClean="0">
                <a:latin typeface="Comic Sans MS"/>
                <a:cs typeface="Comic Sans MS"/>
              </a:rPr>
              <a:t>MUST</a:t>
            </a:r>
            <a:r>
              <a:rPr lang="en-CA" sz="3200" dirty="0" smtClean="0">
                <a:latin typeface="Comic Sans MS"/>
                <a:cs typeface="Comic Sans MS"/>
              </a:rPr>
              <a:t> be one of the carbons connected by the double bond</a:t>
            </a:r>
            <a:endParaRPr lang="en-US" sz="3200" dirty="0" smtClean="0">
              <a:latin typeface="Comic Sans MS"/>
              <a:cs typeface="Comic Sans MS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934" y="2308330"/>
            <a:ext cx="3153430" cy="3036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6209" y="5344966"/>
            <a:ext cx="4918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cyclopentene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35" y="164965"/>
            <a:ext cx="8113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arker Felt"/>
                <a:cs typeface="Marker Felt"/>
              </a:rPr>
              <a:t>Naming Branched Alkenes</a:t>
            </a:r>
            <a:endParaRPr lang="en-C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88295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>
                <a:latin typeface="Comic Sans MS"/>
                <a:cs typeface="Comic Sans MS"/>
              </a:rPr>
              <a:t>Follow the same rules as branched-chain </a:t>
            </a:r>
            <a:r>
              <a:rPr lang="en-CA" sz="2800" dirty="0" err="1" smtClean="0">
                <a:latin typeface="Comic Sans MS"/>
                <a:cs typeface="Comic Sans MS"/>
              </a:rPr>
              <a:t>alkanes</a:t>
            </a:r>
            <a:r>
              <a:rPr lang="en-CA" sz="2800" dirty="0" smtClean="0">
                <a:latin typeface="Comic Sans MS"/>
                <a:cs typeface="Comic Sans MS"/>
              </a:rPr>
              <a:t> except</a:t>
            </a:r>
            <a:r>
              <a:rPr lang="en-CA" sz="2800" dirty="0" smtClean="0">
                <a:latin typeface="Comic Sans MS"/>
                <a:cs typeface="Comic Sans MS"/>
              </a:rPr>
              <a:t>: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CA" sz="2800" dirty="0" smtClean="0">
                <a:latin typeface="Comic Sans MS"/>
                <a:cs typeface="Comic Sans MS"/>
              </a:rPr>
              <a:t>Rule 1:  </a:t>
            </a:r>
            <a:r>
              <a:rPr lang="en-CA" sz="2800" dirty="0" smtClean="0">
                <a:latin typeface="Comic Sans MS"/>
                <a:cs typeface="Comic Sans MS"/>
              </a:rPr>
              <a:t>The parent chain is always the longest chain that contains the</a:t>
            </a:r>
            <a:r>
              <a:rPr lang="en-CA" sz="2800" dirty="0" smtClean="0">
                <a:latin typeface="Comic Sans MS"/>
                <a:cs typeface="Comic Sans MS"/>
              </a:rPr>
              <a:t> </a:t>
            </a:r>
            <a:r>
              <a:rPr lang="en-CA" sz="2800" b="1" i="1" u="sng" dirty="0" smtClean="0">
                <a:latin typeface="Comic Sans MS"/>
                <a:cs typeface="Comic Sans MS"/>
              </a:rPr>
              <a:t>DOUBLE BOND, </a:t>
            </a:r>
            <a:r>
              <a:rPr lang="en-CA" sz="2800" dirty="0" smtClean="0">
                <a:latin typeface="Comic Sans MS"/>
                <a:cs typeface="Comic Sans MS"/>
              </a:rPr>
              <a:t>whether or not that is the longest carbon chain</a:t>
            </a:r>
            <a:r>
              <a:rPr lang="en-CA" sz="2800" dirty="0" smtClean="0">
                <a:latin typeface="Comic Sans MS"/>
                <a:cs typeface="Comic Sans MS"/>
              </a:rPr>
              <a:t>.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CA" sz="2800" dirty="0" smtClean="0">
                <a:latin typeface="Comic Sans MS"/>
                <a:cs typeface="Comic Sans MS"/>
              </a:rPr>
              <a:t>Rule 2:  </a:t>
            </a:r>
            <a:r>
              <a:rPr lang="en-CA" sz="2800" dirty="0" smtClean="0">
                <a:latin typeface="Comic Sans MS"/>
                <a:cs typeface="Comic Sans MS"/>
              </a:rPr>
              <a:t>The position of the</a:t>
            </a:r>
            <a:r>
              <a:rPr lang="en-CA" sz="2800" dirty="0" smtClean="0">
                <a:latin typeface="Comic Sans MS"/>
                <a:cs typeface="Comic Sans MS"/>
              </a:rPr>
              <a:t> Double Bond </a:t>
            </a:r>
            <a:r>
              <a:rPr lang="en-CA" sz="2800" dirty="0" smtClean="0">
                <a:latin typeface="Comic Sans MS"/>
                <a:cs typeface="Comic Sans MS"/>
              </a:rPr>
              <a:t>(</a:t>
            </a:r>
            <a:r>
              <a:rPr lang="en-CA" sz="2800" b="1" u="sng" dirty="0" smtClean="0">
                <a:latin typeface="Comic Sans MS"/>
                <a:cs typeface="Comic Sans MS"/>
              </a:rPr>
              <a:t>NOT</a:t>
            </a:r>
            <a:r>
              <a:rPr lang="en-CA" sz="2800" dirty="0" smtClean="0">
                <a:latin typeface="Comic Sans MS"/>
                <a:cs typeface="Comic Sans MS"/>
              </a:rPr>
              <a:t> the branches) determines the way the chain is numbered.</a:t>
            </a:r>
            <a:endParaRPr lang="en-US" sz="28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08" y="296919"/>
            <a:ext cx="851103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 </a:t>
            </a:r>
            <a:endParaRPr lang="en-US" dirty="0" smtClean="0"/>
          </a:p>
          <a:p>
            <a:pPr algn="ctr"/>
            <a:r>
              <a:rPr lang="en-CA" b="1" dirty="0" smtClean="0"/>
              <a:t> </a:t>
            </a:r>
            <a:endParaRPr lang="en-US" sz="2800" dirty="0" smtClean="0">
              <a:latin typeface="Comic Sans MS"/>
              <a:cs typeface="Comic Sans MS"/>
            </a:endParaRPr>
          </a:p>
          <a:p>
            <a:pPr lvl="0" algn="ctr"/>
            <a:r>
              <a:rPr lang="en-CA" sz="2800" dirty="0" smtClean="0">
                <a:latin typeface="Comic Sans MS"/>
                <a:cs typeface="Comic Sans MS"/>
              </a:rPr>
              <a:t>Rule 3: If </a:t>
            </a:r>
            <a:r>
              <a:rPr lang="en-CA" sz="2800" dirty="0" smtClean="0">
                <a:latin typeface="Comic Sans MS"/>
                <a:cs typeface="Comic Sans MS"/>
              </a:rPr>
              <a:t>an </a:t>
            </a:r>
            <a:r>
              <a:rPr lang="en-CA" sz="2800" dirty="0" err="1" smtClean="0">
                <a:latin typeface="Comic Sans MS"/>
                <a:cs typeface="Comic Sans MS"/>
              </a:rPr>
              <a:t>alkene</a:t>
            </a:r>
            <a:r>
              <a:rPr lang="en-CA" sz="2800" dirty="0" smtClean="0">
                <a:latin typeface="Comic Sans MS"/>
                <a:cs typeface="Comic Sans MS"/>
              </a:rPr>
              <a:t> chain has more than one double bond, the number of double bonds is shown by using a prefix before the suffix -</a:t>
            </a:r>
            <a:r>
              <a:rPr lang="en-CA" sz="2800" dirty="0" err="1" smtClean="0">
                <a:latin typeface="Comic Sans MS"/>
                <a:cs typeface="Comic Sans MS"/>
              </a:rPr>
              <a:t>ene</a:t>
            </a:r>
            <a:r>
              <a:rPr lang="en-CA" sz="2800" dirty="0" smtClean="0">
                <a:latin typeface="Comic Sans MS"/>
                <a:cs typeface="Comic Sans MS"/>
              </a:rPr>
              <a:t>.</a:t>
            </a:r>
          </a:p>
          <a:p>
            <a:pPr lvl="0" algn="ctr"/>
            <a:endParaRPr lang="en-US" sz="2800" dirty="0" smtClean="0">
              <a:latin typeface="Comic Sans MS"/>
              <a:cs typeface="Comic Sans MS"/>
            </a:endParaRPr>
          </a:p>
          <a:p>
            <a:pPr lvl="0" algn="ctr"/>
            <a:r>
              <a:rPr lang="en-CA" sz="2800" dirty="0" smtClean="0">
                <a:latin typeface="Comic Sans MS"/>
                <a:cs typeface="Comic Sans MS"/>
              </a:rPr>
              <a:t>Rule 4: The </a:t>
            </a:r>
            <a:r>
              <a:rPr lang="en-CA" sz="2800" dirty="0" smtClean="0">
                <a:latin typeface="Comic Sans MS"/>
                <a:cs typeface="Comic Sans MS"/>
              </a:rPr>
              <a:t>chain is numbered to give the lowest set of numbers.</a:t>
            </a:r>
            <a:endParaRPr lang="en-US" sz="2800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79307" y="3513568"/>
            <a:ext cx="5056486" cy="199595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599942" y="3480578"/>
            <a:ext cx="5756494" cy="593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9942" y="5674471"/>
            <a:ext cx="6135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latin typeface="Comic Sans MS"/>
                <a:cs typeface="Comic Sans MS"/>
              </a:rPr>
              <a:t>2, 4 – </a:t>
            </a:r>
            <a:r>
              <a:rPr lang="en-US" sz="3600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hepta</a:t>
            </a:r>
            <a:r>
              <a:rPr lang="en-US" sz="36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di</a:t>
            </a:r>
            <a:r>
              <a:rPr lang="en-US" sz="3600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ene</a:t>
            </a:r>
            <a:endParaRPr lang="en-US" sz="3600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441"/>
            <a:ext cx="44039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Let’s Practice…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9649" y="1063011"/>
            <a:ext cx="3750531" cy="1312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587" y="4156863"/>
            <a:ext cx="2101323" cy="1806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499894" y="3892937"/>
            <a:ext cx="2565794" cy="2622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="http://schemas.openxmlformats.org/drawingml/2006/main" xmlns:pic="http://schemas.openxmlformats.org/drawingml/2006/picture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01896" y="214441"/>
            <a:ext cx="4459633" cy="2589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461</Words>
  <Application>Microsoft Macintosh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Alycia Langlois</cp:lastModifiedBy>
  <cp:revision>3</cp:revision>
  <dcterms:created xsi:type="dcterms:W3CDTF">2016-03-17T02:06:55Z</dcterms:created>
  <dcterms:modified xsi:type="dcterms:W3CDTF">2016-03-17T03:33:30Z</dcterms:modified>
</cp:coreProperties>
</file>