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7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87A86"/>
    <a:srgbClr val="62F3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6F0C-B925-1B45-8629-78426BD48EDB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C5CB9-1B8B-FB4E-A918-4AD9EE4C2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latin typeface="Comic Sans MS" panose="030F0702030302020204" pitchFamily="66" charset="0"/>
              </a:rPr>
              <a:t>The position of elements in the periodic table provides hints about the types of compounds they form.</a:t>
            </a:r>
            <a:endParaRPr lang="en-US" sz="1200" dirty="0" smtClean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335A2-F9B2-4458-93EE-A6CC51E22C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2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0B8B-F71E-344C-8183-8843FEA213BC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1D4E-AD9D-B44F-85A6-826588DFC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50" y="1685684"/>
            <a:ext cx="5584227" cy="4562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206" y="423333"/>
            <a:ext cx="865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mic Sans MS"/>
                <a:cs typeface="Comic Sans MS"/>
              </a:rPr>
              <a:t>Science</a:t>
            </a:r>
            <a:r>
              <a:rPr lang="en-US" sz="4800" b="1" dirty="0" smtClean="0">
                <a:latin typeface="Comic Sans MS"/>
                <a:cs typeface="Comic Sans MS"/>
              </a:rPr>
              <a:t> </a:t>
            </a:r>
            <a:r>
              <a:rPr lang="en-US" sz="4800" b="1" dirty="0" smtClean="0">
                <a:latin typeface="Comic Sans MS"/>
                <a:cs typeface="Comic Sans MS"/>
              </a:rPr>
              <a:t>30</a:t>
            </a:r>
            <a:r>
              <a:rPr lang="en-US" sz="4800" b="1" dirty="0" smtClean="0">
                <a:latin typeface="Comic Sans MS"/>
                <a:cs typeface="Comic Sans MS"/>
              </a:rPr>
              <a:t> </a:t>
            </a:r>
            <a:r>
              <a:rPr lang="en-US" sz="4800" b="1" dirty="0" smtClean="0">
                <a:latin typeface="Comic Sans MS"/>
                <a:cs typeface="Comic Sans MS"/>
              </a:rPr>
              <a:t>–</a:t>
            </a:r>
            <a:r>
              <a:rPr lang="en-US" sz="4800" b="1" dirty="0" smtClean="0">
                <a:latin typeface="Comic Sans MS"/>
                <a:cs typeface="Comic Sans MS"/>
              </a:rPr>
              <a:t> Atom Review </a:t>
            </a:r>
            <a:endParaRPr lang="en-US" sz="4800" b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19008"/>
            <a:ext cx="10977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Comic Sans MS" panose="030F0702030302020204" pitchFamily="66" charset="0"/>
              </a:rPr>
              <a:t>Chemical families:</a:t>
            </a:r>
          </a:p>
          <a:p>
            <a:r>
              <a:rPr lang="en-CA" sz="2400" dirty="0">
                <a:latin typeface="Comic Sans MS" panose="030F0702030302020204" pitchFamily="66" charset="0"/>
              </a:rPr>
              <a:t>	</a:t>
            </a:r>
            <a:r>
              <a:rPr lang="en-CA" sz="2400" dirty="0" smtClean="0">
                <a:latin typeface="Comic Sans MS" panose="030F0702030302020204" pitchFamily="66" charset="0"/>
              </a:rPr>
              <a:t>- alkali metal (Group 1)</a:t>
            </a:r>
          </a:p>
          <a:p>
            <a:r>
              <a:rPr lang="en-CA" sz="2400" dirty="0">
                <a:latin typeface="Comic Sans MS" panose="030F0702030302020204" pitchFamily="66" charset="0"/>
              </a:rPr>
              <a:t>	</a:t>
            </a:r>
            <a:r>
              <a:rPr lang="en-CA" sz="2400" dirty="0" smtClean="0">
                <a:latin typeface="Comic Sans MS" panose="030F0702030302020204" pitchFamily="66" charset="0"/>
              </a:rPr>
              <a:t>- alkaline earth metals (Group 2)</a:t>
            </a:r>
          </a:p>
          <a:p>
            <a:r>
              <a:rPr lang="en-CA" sz="2400" dirty="0">
                <a:latin typeface="Comic Sans MS" panose="030F0702030302020204" pitchFamily="66" charset="0"/>
              </a:rPr>
              <a:t>	</a:t>
            </a:r>
            <a:r>
              <a:rPr lang="en-CA" sz="2400" dirty="0" smtClean="0">
                <a:latin typeface="Comic Sans MS" panose="030F0702030302020204" pitchFamily="66" charset="0"/>
              </a:rPr>
              <a:t>- noble gases (Group 18)</a:t>
            </a:r>
          </a:p>
          <a:p>
            <a:r>
              <a:rPr lang="en-CA" sz="2400" dirty="0">
                <a:latin typeface="Comic Sans MS" panose="030F0702030302020204" pitchFamily="66" charset="0"/>
              </a:rPr>
              <a:t>	</a:t>
            </a:r>
            <a:r>
              <a:rPr lang="en-CA" sz="2400" dirty="0" smtClean="0">
                <a:latin typeface="Comic Sans MS" panose="030F0702030302020204" pitchFamily="66" charset="0"/>
              </a:rPr>
              <a:t>- halogens (Group 17)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14" y="-17636"/>
            <a:ext cx="9209013" cy="692845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00" y="437693"/>
            <a:ext cx="883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latin typeface="Comic Sans MS" panose="030F0702030302020204" pitchFamily="66" charset="0"/>
              </a:rPr>
              <a:t>How to read the Periodic Table: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484" y="1207133"/>
            <a:ext cx="4354116" cy="5446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271" y="1515016"/>
            <a:ext cx="323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Comic Sans MS" panose="030F0702030302020204" pitchFamily="66" charset="0"/>
              </a:rPr>
              <a:t># of protons =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3539" y="1450716"/>
            <a:ext cx="290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Comic Sans MS" panose="030F0702030302020204" pitchFamily="66" charset="0"/>
              </a:rPr>
              <a:t>= # of protons + neutrons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3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333" y="502166"/>
            <a:ext cx="62018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Structure of the Atom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9" y="1399117"/>
            <a:ext cx="5594350" cy="4136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2172" y="1735667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  <a:cs typeface="Comic Sans MS"/>
              </a:rPr>
              <a:t>Nucleus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163" y="5016498"/>
            <a:ext cx="275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  <a:cs typeface="Comic Sans MS"/>
              </a:rPr>
              <a:t>Proton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5677" y="4887658"/>
            <a:ext cx="298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  <a:cs typeface="Comic Sans MS"/>
              </a:rPr>
              <a:t>Neutron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163" y="1737789"/>
            <a:ext cx="275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  <a:cs typeface="Comic Sans MS"/>
              </a:rPr>
              <a:t>Electron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/>
              <a:cs typeface="Comic Sans M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433443" y="2449443"/>
            <a:ext cx="900780" cy="889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503334" y="2384119"/>
            <a:ext cx="1248839" cy="642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77999" y="3894667"/>
            <a:ext cx="2222501" cy="1266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249333" y="3619502"/>
            <a:ext cx="1566344" cy="13969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504" y="1502833"/>
            <a:ext cx="872066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Nucleus - at </a:t>
            </a:r>
            <a:r>
              <a:rPr lang="en-US" sz="2400" dirty="0">
                <a:latin typeface="Comic Sans MS"/>
                <a:cs typeface="Comic Sans MS"/>
              </a:rPr>
              <a:t>the centre of an atom, almost all of the mass in an atom is held here and is made up of the protons and neutrons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333" y="502166"/>
            <a:ext cx="62018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Structure of the Atom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8" y="2703161"/>
            <a:ext cx="3530600" cy="367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4" y="296333"/>
            <a:ext cx="5016496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Subatomic Particles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836" y="1208500"/>
            <a:ext cx="882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2</a:t>
            </a:r>
            <a:r>
              <a:rPr lang="en-US" sz="2400" dirty="0" smtClean="0">
                <a:latin typeface="Comic Sans MS"/>
                <a:cs typeface="Comic Sans MS"/>
              </a:rPr>
              <a:t>. Neutron - a </a:t>
            </a:r>
            <a:r>
              <a:rPr lang="en-US" sz="2400" dirty="0">
                <a:latin typeface="Comic Sans MS"/>
                <a:cs typeface="Comic Sans MS"/>
              </a:rPr>
              <a:t>neutral particle found in the nucleus of an atom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836" y="3124831"/>
            <a:ext cx="840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3</a:t>
            </a:r>
            <a:r>
              <a:rPr lang="en-US" sz="2400" dirty="0" smtClean="0">
                <a:latin typeface="Comic Sans MS"/>
                <a:cs typeface="Comic Sans MS"/>
              </a:rPr>
              <a:t>. Proton: a </a:t>
            </a:r>
            <a:r>
              <a:rPr lang="en-US" sz="2400" dirty="0">
                <a:latin typeface="Comic Sans MS"/>
                <a:cs typeface="Comic Sans MS"/>
              </a:rPr>
              <a:t>positively charged particle that is found in the nucleus of an atom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504" y="4939331"/>
            <a:ext cx="83184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4. Electron: a </a:t>
            </a:r>
            <a:r>
              <a:rPr lang="en-US" sz="2400" dirty="0">
                <a:latin typeface="Comic Sans MS"/>
                <a:cs typeface="Comic Sans MS"/>
              </a:rPr>
              <a:t>negatively charged particle that moves around the nucleus of an atom at different energy levels or orbits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5" y="338667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How Many Subatomic Particles in Each Element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5834" y="1331902"/>
            <a:ext cx="3288453" cy="397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8165" y="2349503"/>
            <a:ext cx="3958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  <a:cs typeface="Comic Sans MS"/>
              </a:rPr>
              <a:t>Atomic Number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/>
              <a:cs typeface="Comic Sans M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65500" y="2667008"/>
            <a:ext cx="1778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5167" y="4085162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/>
                <a:cs typeface="Comic Sans MS"/>
              </a:rPr>
              <a:t>Atomic Mass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/>
              <a:cs typeface="Comic Sans M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65500" y="4458714"/>
            <a:ext cx="1333499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667" y="1335103"/>
            <a:ext cx="793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Atomic Number - the </a:t>
            </a:r>
            <a:r>
              <a:rPr lang="en-US" sz="2800" dirty="0">
                <a:latin typeface="Comic Sans MS"/>
                <a:cs typeface="Comic Sans MS"/>
              </a:rPr>
              <a:t>number of protons found in the nucleus of an atom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5" y="338667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How Many Subatomic Particles in Each Element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667" y="3982767"/>
            <a:ext cx="79375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Atomic Mass - the </a:t>
            </a:r>
            <a:r>
              <a:rPr lang="en-US" sz="2800" dirty="0">
                <a:latin typeface="Comic Sans MS"/>
                <a:cs typeface="Comic Sans MS"/>
              </a:rPr>
              <a:t>sum of the number of protons and neutrons in the nucleus of an atom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25333" y="2467522"/>
            <a:ext cx="1248834" cy="1076286"/>
            <a:chOff x="3725333" y="2815167"/>
            <a:chExt cx="1248834" cy="1076286"/>
          </a:xfrm>
        </p:grpSpPr>
        <p:sp>
          <p:nvSpPr>
            <p:cNvPr id="5" name="Oval 4"/>
            <p:cNvSpPr/>
            <p:nvPr/>
          </p:nvSpPr>
          <p:spPr>
            <a:xfrm>
              <a:off x="3725333" y="2815167"/>
              <a:ext cx="1248834" cy="1076286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extrusionH="381000" prstMaterial="metal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42833" y="3005665"/>
              <a:ext cx="6117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omic Sans MS"/>
                  <a:cs typeface="Comic Sans MS"/>
                </a:rPr>
                <a:t>P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74167" y="5489044"/>
            <a:ext cx="1248834" cy="1076286"/>
            <a:chOff x="4974167" y="5489044"/>
            <a:chExt cx="1248834" cy="1076286"/>
          </a:xfrm>
        </p:grpSpPr>
        <p:sp>
          <p:nvSpPr>
            <p:cNvPr id="9" name="Oval 8"/>
            <p:cNvSpPr/>
            <p:nvPr/>
          </p:nvSpPr>
          <p:spPr>
            <a:xfrm>
              <a:off x="4974167" y="5489044"/>
              <a:ext cx="1248834" cy="10762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0000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extrusionH="381000" prstMaterial="metal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2833" y="5658380"/>
              <a:ext cx="6117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Comic Sans MS"/>
                  <a:cs typeface="Comic Sans MS"/>
                </a:rPr>
                <a:t>N</a:t>
              </a:r>
              <a:endParaRPr lang="en-US" sz="40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94466" y="5489044"/>
            <a:ext cx="1248834" cy="1076286"/>
            <a:chOff x="1955800" y="5489044"/>
            <a:chExt cx="1248834" cy="1076286"/>
          </a:xfrm>
        </p:grpSpPr>
        <p:sp>
          <p:nvSpPr>
            <p:cNvPr id="11" name="Oval 10"/>
            <p:cNvSpPr/>
            <p:nvPr/>
          </p:nvSpPr>
          <p:spPr>
            <a:xfrm>
              <a:off x="1955800" y="5489044"/>
              <a:ext cx="1248834" cy="1076286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008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extrusionH="381000" prstMaterial="metal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7166" y="5666941"/>
              <a:ext cx="6117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omic Sans MS"/>
                  <a:cs typeface="Comic Sans MS"/>
                </a:rPr>
                <a:t>P</a:t>
              </a:r>
            </a:p>
          </p:txBody>
        </p:sp>
      </p:grpSp>
      <p:sp>
        <p:nvSpPr>
          <p:cNvPr id="16" name="Plus 15"/>
          <p:cNvSpPr/>
          <p:nvPr/>
        </p:nvSpPr>
        <p:spPr>
          <a:xfrm>
            <a:off x="3725333" y="5497605"/>
            <a:ext cx="931334" cy="877222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445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Finding the number of Protons, Neutrons and Electrons in an Atom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28332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Comic Sans MS"/>
                <a:cs typeface="Comic Sans MS"/>
              </a:rPr>
              <a:t>Protons are equal to the</a:t>
            </a:r>
            <a:r>
              <a:rPr lang="en-US" sz="2400" dirty="0" smtClean="0">
                <a:latin typeface="Comic Sans MS"/>
                <a:cs typeface="Comic Sans MS"/>
              </a:rPr>
              <a:t> Atomic Number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28083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Protons plus neutrons are equal to the</a:t>
            </a:r>
            <a:r>
              <a:rPr lang="en-US" sz="2400" dirty="0" smtClean="0">
                <a:latin typeface="Comic Sans MS"/>
                <a:cs typeface="Comic Sans MS"/>
              </a:rPr>
              <a:t>  </a:t>
            </a:r>
            <a:r>
              <a:rPr lang="en-US" sz="2400" smtClean="0">
                <a:latin typeface="Comic Sans MS"/>
                <a:cs typeface="Comic Sans MS"/>
              </a:rPr>
              <a:t>Atomic Mass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21667"/>
            <a:ext cx="838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Comic Sans MS"/>
                <a:cs typeface="Comic Sans MS"/>
              </a:rPr>
              <a:t>Atoms have a neutral charge. Therefore, the number of electrons</a:t>
            </a:r>
            <a:r>
              <a:rPr lang="en-US" sz="2400" dirty="0" smtClean="0">
                <a:latin typeface="Comic Sans MS"/>
                <a:cs typeface="Comic Sans MS"/>
              </a:rPr>
              <a:t> (which </a:t>
            </a:r>
            <a:r>
              <a:rPr lang="en-US" sz="2400" dirty="0">
                <a:latin typeface="Comic Sans MS"/>
                <a:cs typeface="Comic Sans MS"/>
              </a:rPr>
              <a:t>have a</a:t>
            </a:r>
            <a:r>
              <a:rPr lang="en-US" sz="2400" dirty="0" smtClean="0">
                <a:latin typeface="Comic Sans MS"/>
                <a:cs typeface="Comic Sans MS"/>
              </a:rPr>
              <a:t> NEGATIVE charge) </a:t>
            </a:r>
            <a:r>
              <a:rPr lang="en-US" sz="2400" dirty="0">
                <a:latin typeface="Comic Sans MS"/>
                <a:cs typeface="Comic Sans MS"/>
              </a:rPr>
              <a:t>needs to equal the number of protons</a:t>
            </a:r>
            <a:r>
              <a:rPr lang="en-US" sz="2400" dirty="0" smtClean="0">
                <a:latin typeface="Comic Sans MS"/>
                <a:cs typeface="Comic Sans MS"/>
              </a:rPr>
              <a:t> (which </a:t>
            </a:r>
            <a:r>
              <a:rPr lang="en-US" sz="2400" dirty="0">
                <a:latin typeface="Comic Sans MS"/>
                <a:cs typeface="Comic Sans MS"/>
              </a:rPr>
              <a:t>have a</a:t>
            </a:r>
            <a:r>
              <a:rPr lang="en-US" sz="2400" dirty="0" smtClean="0">
                <a:latin typeface="Comic Sans MS"/>
                <a:cs typeface="Comic Sans MS"/>
              </a:rPr>
              <a:t> POSITIVE charge).</a:t>
            </a:r>
            <a:endParaRPr lang="en-US" sz="2400" dirty="0"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784830"/>
            <a:ext cx="2222500" cy="264417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3333" y="261610"/>
            <a:ext cx="440266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Example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3667" y="784830"/>
            <a:ext cx="7048500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/>
                <a:cs typeface="Comic Sans MS"/>
              </a:rPr>
              <a:t> </a:t>
            </a:r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3600" dirty="0">
                <a:latin typeface="Comic Sans MS"/>
                <a:cs typeface="Comic Sans MS"/>
              </a:rPr>
              <a:t>16		</a:t>
            </a:r>
          </a:p>
          <a:p>
            <a:pPr algn="ctr"/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8000" dirty="0" smtClean="0">
                <a:latin typeface="Comic Sans MS"/>
                <a:cs typeface="Comic Sans MS"/>
              </a:rPr>
              <a:t>S</a:t>
            </a:r>
            <a:r>
              <a:rPr lang="en-US" sz="8000" dirty="0">
                <a:latin typeface="Comic Sans MS"/>
                <a:cs typeface="Comic Sans MS"/>
              </a:rPr>
              <a:t>	</a:t>
            </a:r>
            <a:r>
              <a:rPr lang="en-US" sz="3600" dirty="0" smtClean="0">
                <a:latin typeface="Comic Sans MS"/>
                <a:cs typeface="Comic Sans MS"/>
              </a:rPr>
              <a:t>	</a:t>
            </a:r>
          </a:p>
          <a:p>
            <a:pPr algn="ctr"/>
            <a:r>
              <a:rPr lang="en-US" sz="3600" dirty="0" smtClean="0">
                <a:latin typeface="Comic Sans MS"/>
                <a:cs typeface="Comic Sans MS"/>
              </a:rPr>
              <a:t> </a:t>
            </a:r>
            <a:r>
              <a:rPr lang="en-US" sz="3600" dirty="0">
                <a:latin typeface="Comic Sans MS"/>
                <a:cs typeface="Comic Sans MS"/>
              </a:rPr>
              <a:t>32.00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 </a:t>
            </a: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Find the Number of</a:t>
            </a:r>
            <a:r>
              <a:rPr lang="en-US" sz="2800" dirty="0" smtClean="0">
                <a:latin typeface="Comic Sans MS"/>
                <a:cs typeface="Comic Sans MS"/>
              </a:rPr>
              <a:t>:</a:t>
            </a:r>
          </a:p>
          <a:p>
            <a:pPr algn="ctr"/>
            <a:endParaRPr lang="en-US" sz="2800" dirty="0" smtClean="0"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Protons: ____</a:t>
            </a: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 </a:t>
            </a: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Neutrons: ____</a:t>
            </a: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 </a:t>
            </a: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Electrons: ____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830" y="1143001"/>
            <a:ext cx="300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P = Atomic Number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38497" y="1143001"/>
            <a:ext cx="994836" cy="1790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51500" y="2264833"/>
            <a:ext cx="349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N = Atomic Mass - P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334002" y="2726498"/>
            <a:ext cx="1104896" cy="1790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3333" y="2726497"/>
            <a:ext cx="243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E = P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256775" y="2426466"/>
            <a:ext cx="839253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26000" y="4318000"/>
            <a:ext cx="82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16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7670" y="5185833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16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3505" y="6075069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16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16" y="170155"/>
            <a:ext cx="6614870" cy="135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65" y="1521484"/>
            <a:ext cx="6114734" cy="518393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9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167" y="275167"/>
            <a:ext cx="75776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Charges and Ions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64163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Comic Sans MS"/>
                <a:cs typeface="Comic Sans MS"/>
              </a:rPr>
              <a:t>1. Since </a:t>
            </a:r>
            <a:r>
              <a:rPr lang="en-US" sz="2400" dirty="0">
                <a:latin typeface="Comic Sans MS"/>
                <a:cs typeface="Comic Sans MS"/>
              </a:rPr>
              <a:t>electrons are constantly moving around the outside of the atom, sometimes an electron can be</a:t>
            </a:r>
            <a:r>
              <a:rPr lang="en-US" sz="2400" dirty="0" smtClean="0">
                <a:latin typeface="Comic Sans MS"/>
                <a:cs typeface="Comic Sans MS"/>
              </a:rPr>
              <a:t> gained </a:t>
            </a:r>
            <a:r>
              <a:rPr lang="en-US" sz="2400" dirty="0">
                <a:latin typeface="Comic Sans MS"/>
                <a:cs typeface="Comic Sans MS"/>
              </a:rPr>
              <a:t>or</a:t>
            </a:r>
            <a:r>
              <a:rPr lang="en-US" sz="2400" dirty="0" smtClean="0">
                <a:latin typeface="Comic Sans MS"/>
                <a:cs typeface="Comic Sans MS"/>
              </a:rPr>
              <a:t> lost.</a:t>
            </a:r>
            <a:endParaRPr lang="en-US" sz="2400" dirty="0">
              <a:latin typeface="Comic Sans MS"/>
              <a:cs typeface="Comic Sans MS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328326"/>
            <a:ext cx="823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Ion</a:t>
            </a:r>
            <a:r>
              <a:rPr lang="en-US" dirty="0" smtClean="0"/>
              <a:t> - 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is an atom that has gained or lost electrons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323167"/>
            <a:ext cx="823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Comic Sans MS"/>
                <a:cs typeface="Comic Sans MS"/>
              </a:rPr>
              <a:t>2. When </a:t>
            </a:r>
            <a:r>
              <a:rPr lang="en-US" sz="2400" dirty="0">
                <a:latin typeface="Comic Sans MS"/>
                <a:cs typeface="Comic Sans MS"/>
              </a:rPr>
              <a:t>an atom gains or loses electrons, this causes the atom to have </a:t>
            </a:r>
            <a:r>
              <a:rPr lang="en-US" sz="2400" dirty="0" smtClean="0">
                <a:latin typeface="Comic Sans MS"/>
                <a:cs typeface="Comic Sans MS"/>
              </a:rPr>
              <a:t>a charge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95333"/>
            <a:ext cx="793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3. We </a:t>
            </a:r>
            <a:r>
              <a:rPr lang="en-US" sz="2400" dirty="0">
                <a:latin typeface="Comic Sans MS"/>
                <a:cs typeface="Comic Sans MS"/>
              </a:rPr>
              <a:t>can find these charges </a:t>
            </a:r>
            <a:r>
              <a:rPr lang="en-US" sz="2400" dirty="0" smtClean="0">
                <a:latin typeface="Comic Sans MS"/>
                <a:cs typeface="Comic Sans MS"/>
              </a:rPr>
              <a:t>on the Periodic Table.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80" y="1119235"/>
            <a:ext cx="8720735" cy="520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1678" y="292388"/>
            <a:ext cx="6522972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Label the Charges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280" y="584776"/>
            <a:ext cx="51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4351" y="1198841"/>
            <a:ext cx="51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+2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21893" y="1198841"/>
            <a:ext cx="51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+3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38564" y="1198841"/>
            <a:ext cx="51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±4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55235" y="1198841"/>
            <a:ext cx="51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-3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85794" y="1198841"/>
            <a:ext cx="51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-2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14650" y="1198841"/>
            <a:ext cx="51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  <a:r>
              <a:rPr lang="en-US" sz="2400" b="1" dirty="0" smtClean="0"/>
              <a:t>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44380"/>
            <a:ext cx="5233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cs typeface="Comic Sans MS"/>
              </a:rPr>
              <a:t>Representation</a:t>
            </a:r>
            <a:endParaRPr lang="en-C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38600" y="2639310"/>
            <a:ext cx="1905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/>
              <a:t>X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3800" y="126771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1. Element Symbol is written in the centre.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400" y="5230110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2. Atomic number is written to the bottom left.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57400" y="271551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3. Mass Number is written to the top left,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2715510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4. Ionic charge is written to the top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707403" y="228600"/>
            <a:ext cx="74438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The first version of the periodic table was created by a Russian scientist, Dmitri Mendeleev in the 1860’s.</a:t>
            </a:r>
            <a:endParaRPr lang="en-US" alt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74852"/>
            <a:ext cx="23431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981202"/>
            <a:ext cx="237172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64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7" y="186432"/>
            <a:ext cx="8243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>
                <a:latin typeface="Comic Sans MS" panose="030F0702030302020204" pitchFamily="66" charset="0"/>
              </a:rPr>
              <a:t>Main Parts of the PTE: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7" y="713853"/>
            <a:ext cx="9010833" cy="5732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13853"/>
            <a:ext cx="1320800" cy="81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713853"/>
            <a:ext cx="3048000" cy="81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7" y="186432"/>
            <a:ext cx="82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latin typeface="Comic Sans MS" panose="030F0702030302020204" pitchFamily="66" charset="0"/>
              </a:rPr>
              <a:t>Metals, Non Metals &amp; Metalloids: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16" y="2038350"/>
            <a:ext cx="7158038" cy="4819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6" y="1204723"/>
            <a:ext cx="88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Metals</a:t>
            </a:r>
            <a:r>
              <a:rPr lang="en-CA" sz="2000" dirty="0" smtClean="0">
                <a:latin typeface="Comic Sans MS" panose="030F0702030302020204" pitchFamily="66" charset="0"/>
              </a:rPr>
              <a:t>: found to the left of the “ladder” generally shiny solids and good conductors 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4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95" y="2421662"/>
            <a:ext cx="6950869" cy="443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82744"/>
            <a:ext cx="883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u="sng" dirty="0" smtClean="0">
                <a:solidFill>
                  <a:srgbClr val="62F38A"/>
                </a:solidFill>
                <a:latin typeface="Comic Sans MS" panose="030F0702030302020204" pitchFamily="66" charset="0"/>
              </a:rPr>
              <a:t>Non-Metals:  </a:t>
            </a:r>
            <a:r>
              <a:rPr lang="en-CA" sz="2000" dirty="0" smtClean="0">
                <a:latin typeface="Comic Sans MS" panose="030F0702030302020204" pitchFamily="66" charset="0"/>
              </a:rPr>
              <a:t>found to the right of the “ladder” exist in all three states of matter.</a:t>
            </a:r>
          </a:p>
          <a:p>
            <a:pPr algn="ctr"/>
            <a:r>
              <a:rPr lang="en-CA" sz="2000" dirty="0" smtClean="0">
                <a:latin typeface="Comic Sans MS" panose="030F0702030302020204" pitchFamily="66" charset="0"/>
              </a:rPr>
              <a:t>These elements are dull, mostly insulators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1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15" y="2327614"/>
            <a:ext cx="7022306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16" y="254812"/>
            <a:ext cx="88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u="sng" dirty="0" smtClean="0">
                <a:solidFill>
                  <a:srgbClr val="D87A86"/>
                </a:solidFill>
                <a:latin typeface="Comic Sans MS" panose="030F0702030302020204" pitchFamily="66" charset="0"/>
              </a:rPr>
              <a:t>Metalloids</a:t>
            </a:r>
            <a:r>
              <a:rPr lang="en-CA" sz="2000" dirty="0" smtClean="0">
                <a:latin typeface="Comic Sans MS" panose="030F0702030302020204" pitchFamily="66" charset="0"/>
              </a:rPr>
              <a:t>: found along both sides of the “ladder”</a:t>
            </a:r>
          </a:p>
          <a:p>
            <a:pPr algn="ctr"/>
            <a:r>
              <a:rPr lang="en-CA" sz="2000" dirty="0">
                <a:latin typeface="Comic Sans MS" panose="030F0702030302020204" pitchFamily="66" charset="0"/>
              </a:rPr>
              <a:t>	</a:t>
            </a:r>
            <a:r>
              <a:rPr lang="en-CA" sz="2000" dirty="0" smtClean="0">
                <a:latin typeface="Comic Sans MS" panose="030F0702030302020204" pitchFamily="66" charset="0"/>
              </a:rPr>
              <a:t>		have properties of both metals and non-metals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.ytimg.com/vi/7mLPC74GHM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702" y="1728152"/>
            <a:ext cx="6672739" cy="501150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500" y="437693"/>
            <a:ext cx="88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Comic Sans MS" panose="030F0702030302020204" pitchFamily="66" charset="0"/>
              </a:rPr>
              <a:t>Horizontal rows are called </a:t>
            </a:r>
            <a:r>
              <a:rPr lang="en-CA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periods</a:t>
            </a:r>
            <a:r>
              <a:rPr lang="en-CA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87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00" y="217563"/>
            <a:ext cx="88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Comic Sans MS" panose="030F0702030302020204" pitchFamily="66" charset="0"/>
              </a:rPr>
              <a:t>Vertical columns are called </a:t>
            </a:r>
            <a:r>
              <a:rPr lang="en-CA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groups or families</a:t>
            </a:r>
            <a:r>
              <a:rPr lang="en-CA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96533" y="762604"/>
            <a:ext cx="5052907" cy="5264399"/>
            <a:chOff x="2129790" y="1185929"/>
            <a:chExt cx="4819650" cy="55179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9790" y="1884242"/>
              <a:ext cx="4819650" cy="4819650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385060" y="1381760"/>
              <a:ext cx="7620" cy="670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727960" y="1330960"/>
              <a:ext cx="7620" cy="670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385560" y="1381760"/>
              <a:ext cx="7620" cy="670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659880" y="1185929"/>
              <a:ext cx="7620" cy="670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8371" y="5976204"/>
            <a:ext cx="883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Comic Sans MS" panose="030F0702030302020204" pitchFamily="66" charset="0"/>
              </a:rPr>
              <a:t>These families tend to have similar physical and chemical properties.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49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596</Words>
  <Application>Microsoft Macintosh PowerPoint</Application>
  <PresentationFormat>On-screen Show (4:3)</PresentationFormat>
  <Paragraphs>83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Alycia Langlois</dc:creator>
  <cp:lastModifiedBy>Alycia Langlois</cp:lastModifiedBy>
  <cp:revision>5</cp:revision>
  <dcterms:created xsi:type="dcterms:W3CDTF">2016-02-14T23:27:26Z</dcterms:created>
  <dcterms:modified xsi:type="dcterms:W3CDTF">2016-02-14T23:46:14Z</dcterms:modified>
</cp:coreProperties>
</file>