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/>
  <p:clrMru>
    <a:srgbClr val="FF7F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45FF-F08B-AE49-8FC1-F3961437B218}" type="datetimeFigureOut">
              <a:rPr lang="en-US" smtClean="0"/>
              <a:t>4/9/16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EEB24-697A-AC43-997B-05596D778A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077AB-8135-984D-A54C-F53721D05768}" type="datetimeFigureOut">
              <a:rPr lang="en-US" smtClean="0"/>
              <a:pPr/>
              <a:t>4/9/16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D7B22-87EA-1149-AB08-8CFFEF5C2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7801" y="269413"/>
            <a:ext cx="5010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Phase Changes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184" y="1929972"/>
            <a:ext cx="7664674" cy="3630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3330"/>
            <a:ext cx="9143999" cy="6771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	</a:t>
            </a:r>
            <a:r>
              <a:rPr lang="en-US" sz="3200" dirty="0" smtClean="0">
                <a:latin typeface="Comic Sans MS"/>
                <a:cs typeface="Comic Sans MS"/>
              </a:rPr>
              <a:t>What about the 2 other parts of the graph B-C and D-E, what is happening in those?</a:t>
            </a: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3200" dirty="0" smtClean="0">
                <a:latin typeface="Comic Sans MS"/>
                <a:cs typeface="Comic Sans MS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Comic Sans MS"/>
                <a:cs typeface="Comic Sans MS"/>
              </a:rPr>
              <a:t>B-C (solid-liquid)</a:t>
            </a:r>
            <a:r>
              <a:rPr lang="en-US" sz="3200" dirty="0" smtClean="0">
                <a:latin typeface="Comic Sans MS"/>
                <a:cs typeface="Comic Sans MS"/>
              </a:rPr>
              <a:t>:  melting or fusion</a:t>
            </a: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3200" dirty="0" smtClean="0">
                <a:latin typeface="Comic Sans MS"/>
                <a:cs typeface="Comic Sans MS"/>
              </a:rPr>
              <a:t>	</a:t>
            </a:r>
            <a:r>
              <a:rPr lang="en-US" sz="3200" dirty="0" smtClean="0">
                <a:solidFill>
                  <a:srgbClr val="FF7F2E"/>
                </a:solidFill>
                <a:latin typeface="Comic Sans MS"/>
                <a:cs typeface="Comic Sans MS"/>
              </a:rPr>
              <a:t>D-E (liquid- gas)</a:t>
            </a:r>
            <a:r>
              <a:rPr lang="en-US" sz="3200" dirty="0" smtClean="0">
                <a:latin typeface="Comic Sans MS"/>
                <a:cs typeface="Comic Sans MS"/>
              </a:rPr>
              <a:t>: boiling or vaporization</a:t>
            </a: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These are called </a:t>
            </a:r>
            <a:r>
              <a:rPr lang="en-US" sz="3200" b="1" u="sng" dirty="0" smtClean="0">
                <a:latin typeface="Comic Sans MS"/>
                <a:cs typeface="Comic Sans MS"/>
              </a:rPr>
              <a:t>Phase Changes</a:t>
            </a:r>
          </a:p>
          <a:p>
            <a:pPr algn="ctr"/>
            <a:endParaRPr lang="en-US" sz="3200" b="1" u="sng" dirty="0" smtClean="0">
              <a:latin typeface="Comic Sans MS"/>
              <a:cs typeface="Comic Sans MS"/>
            </a:endParaRPr>
          </a:p>
          <a:p>
            <a:pPr algn="ctr"/>
            <a:endParaRPr lang="en-US" sz="3200" b="1" u="sng" dirty="0" smtClean="0">
              <a:latin typeface="Comic Sans MS"/>
              <a:cs typeface="Comic Sans MS"/>
            </a:endParaRP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3200" dirty="0" smtClean="0">
                <a:latin typeface="Comic Sans MS"/>
                <a:cs typeface="Comic Sans MS"/>
              </a:rPr>
              <a:t>	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66918" y="0"/>
            <a:ext cx="5010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Phase Changes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dn4.explainthatstuff.com/atoms-in-solids-liquids-gases.pn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mv="urn:schemas-microsoft-com:mac:vml" xmlns:ve="http://schemas.openxmlformats.org/markup-compatibility/2006" xmlns:mo="http://schemas.microsoft.com/office/mac/office/2008/main" xmlns:p="http://schemas.openxmlformats.org/presentationml/2006/main" val="0"/>
              </a:ext>
            </a:extLst>
          </a:blip>
          <a:srcRect/>
          <a:stretch>
            <a:fillRect/>
          </a:stretch>
        </p:blipFill>
        <p:spPr bwMode="auto">
          <a:xfrm>
            <a:off x="1434999" y="742298"/>
            <a:ext cx="6713161" cy="26557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230072" y="-63785"/>
            <a:ext cx="4683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Closer look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355" y="3991909"/>
            <a:ext cx="8731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794" y="3365108"/>
            <a:ext cx="909452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Atoms changing from a solid to a liquid would require a small amount of energy separate the atoms, as they do not move very far.</a:t>
            </a: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US" sz="2800" dirty="0" smtClean="0">
                <a:latin typeface="Comic Sans MS"/>
                <a:cs typeface="Comic Sans MS"/>
              </a:rPr>
              <a:t>However, when atoms change from a liquid to a gas, they require much more energy to separate them as they move much farther apart.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44195" y="3174089"/>
            <a:ext cx="2012298" cy="191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7212" y="0"/>
            <a:ext cx="92384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Calculating Phase Change Energy</a:t>
            </a:r>
            <a:endParaRPr lang="en-CA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000" y="897468"/>
            <a:ext cx="83650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/>
                <a:cs typeface="Comic Sans MS"/>
              </a:rPr>
              <a:t>To calculate the energy (or heat) for these phase changes we use the following formulas: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730" y="3524998"/>
            <a:ext cx="8365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/>
                <a:cs typeface="Comic Sans MS"/>
              </a:rPr>
              <a:t>Q = </a:t>
            </a:r>
            <a:r>
              <a:rPr lang="en-US" sz="3600" dirty="0" err="1" smtClean="0">
                <a:latin typeface="Comic Sans MS"/>
                <a:cs typeface="Comic Sans MS"/>
              </a:rPr>
              <a:t>MH</a:t>
            </a:r>
            <a:r>
              <a:rPr lang="en-US" sz="3600" baseline="-25000" dirty="0" err="1" smtClean="0">
                <a:latin typeface="Comic Sans MS"/>
                <a:cs typeface="Comic Sans MS"/>
              </a:rPr>
              <a:t>f</a:t>
            </a:r>
            <a:r>
              <a:rPr lang="en-US" sz="3600" baseline="-25000" dirty="0" smtClean="0">
                <a:latin typeface="Comic Sans MS"/>
                <a:cs typeface="Comic Sans MS"/>
              </a:rPr>
              <a:t>   </a:t>
            </a:r>
            <a:r>
              <a:rPr lang="en-US" sz="3600" dirty="0" smtClean="0">
                <a:latin typeface="Comic Sans MS"/>
                <a:cs typeface="Comic Sans MS"/>
              </a:rPr>
              <a:t>						Q = </a:t>
            </a:r>
            <a:r>
              <a:rPr lang="en-US" sz="3600" dirty="0" err="1" smtClean="0">
                <a:latin typeface="Comic Sans MS"/>
                <a:cs typeface="Comic Sans MS"/>
              </a:rPr>
              <a:t>MH</a:t>
            </a:r>
            <a:r>
              <a:rPr lang="en-US" sz="3600" baseline="-25000" dirty="0" err="1" smtClean="0">
                <a:latin typeface="Comic Sans MS"/>
                <a:cs typeface="Comic Sans MS"/>
              </a:rPr>
              <a:t>v</a:t>
            </a:r>
            <a:r>
              <a:rPr lang="en-US" sz="3600" baseline="-25000" dirty="0" smtClean="0">
                <a:latin typeface="Comic Sans MS"/>
                <a:cs typeface="Comic Sans MS"/>
              </a:rPr>
              <a:t> 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2908006"/>
            <a:ext cx="40978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Heat of Fusion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4533" y="2467128"/>
            <a:ext cx="3674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Heat of Vaporization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730" y="4622800"/>
            <a:ext cx="82973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/>
                <a:cs typeface="Comic Sans MS"/>
              </a:rPr>
              <a:t>**</a:t>
            </a:r>
            <a:r>
              <a:rPr lang="en-US" sz="3200" dirty="0" err="1" smtClean="0">
                <a:latin typeface="Comic Sans MS"/>
                <a:cs typeface="Comic Sans MS"/>
              </a:rPr>
              <a:t>H</a:t>
            </a:r>
            <a:r>
              <a:rPr lang="en-US" sz="3200" baseline="-25000" dirty="0" err="1" smtClean="0">
                <a:latin typeface="Comic Sans MS"/>
                <a:cs typeface="Comic Sans MS"/>
              </a:rPr>
              <a:t>f</a:t>
            </a:r>
            <a:r>
              <a:rPr lang="en-US" sz="3200" dirty="0" smtClean="0">
                <a:latin typeface="Comic Sans MS"/>
                <a:cs typeface="Comic Sans MS"/>
              </a:rPr>
              <a:t> and </a:t>
            </a:r>
            <a:r>
              <a:rPr lang="en-US" sz="3200" dirty="0" err="1" smtClean="0">
                <a:latin typeface="Comic Sans MS"/>
                <a:cs typeface="Comic Sans MS"/>
              </a:rPr>
              <a:t>H</a:t>
            </a:r>
            <a:r>
              <a:rPr lang="en-US" sz="3200" baseline="-25000" dirty="0" err="1" smtClean="0">
                <a:latin typeface="Comic Sans MS"/>
                <a:cs typeface="Comic Sans MS"/>
              </a:rPr>
              <a:t>v</a:t>
            </a:r>
            <a:r>
              <a:rPr lang="en-US" sz="3200" baseline="-25000" dirty="0" smtClean="0">
                <a:latin typeface="Comic Sans MS"/>
                <a:cs typeface="Comic Sans MS"/>
              </a:rPr>
              <a:t>  </a:t>
            </a:r>
            <a:r>
              <a:rPr lang="en-US" sz="3200" dirty="0" smtClean="0">
                <a:latin typeface="Comic Sans MS"/>
                <a:cs typeface="Comic Sans MS"/>
              </a:rPr>
              <a:t>these are constants that can be found in a chart 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92" y="263928"/>
            <a:ext cx="90883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Example: How much heat will be needed to change 2.5 kg of ice at -30.0 C to gas at 105.0 C? </a:t>
            </a: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1260" y="0"/>
            <a:ext cx="4961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Cooling Curve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4428" y="890339"/>
            <a:ext cx="8606902" cy="5958625"/>
            <a:chOff x="214428" y="890339"/>
            <a:chExt cx="8606902" cy="59586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4428" y="890339"/>
              <a:ext cx="8606902" cy="595862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843850" y="1831013"/>
              <a:ext cx="465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A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06528" y="2907133"/>
              <a:ext cx="465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B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73458" y="2890638"/>
              <a:ext cx="465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C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04351" y="4074384"/>
              <a:ext cx="465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D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74407" y="4090879"/>
              <a:ext cx="465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E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15613" y="5047620"/>
              <a:ext cx="465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F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952" y="33000"/>
            <a:ext cx="8991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Analyzing a cooling curve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67675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8000"/>
                </a:solidFill>
                <a:latin typeface="Comic Sans MS"/>
                <a:cs typeface="Comic Sans MS"/>
              </a:rPr>
              <a:t>A-B (Gas):</a:t>
            </a:r>
            <a:r>
              <a:rPr lang="en-US" sz="3200" dirty="0" smtClean="0">
                <a:latin typeface="Comic Sans MS"/>
                <a:cs typeface="Comic Sans MS"/>
              </a:rPr>
              <a:t> is where heat would be added and Q=MCΔT would be used.</a:t>
            </a: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	</a:t>
            </a:r>
          </a:p>
          <a:p>
            <a:pPr algn="ctr"/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	C-D (Liquid): </a:t>
            </a:r>
            <a:r>
              <a:rPr lang="en-US" sz="3200" dirty="0" smtClean="0">
                <a:latin typeface="Comic Sans MS"/>
                <a:cs typeface="Comic Sans MS"/>
              </a:rPr>
              <a:t>is where heat would be added and the Q=MCΔT would be used.</a:t>
            </a:r>
          </a:p>
          <a:p>
            <a:pPr algn="ctr"/>
            <a:endParaRPr lang="en-US" sz="3200" dirty="0" smtClean="0">
              <a:latin typeface="Comic Sans MS"/>
              <a:cs typeface="Comic Sans MS"/>
            </a:endParaRP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 E-F (Solid): </a:t>
            </a:r>
            <a:r>
              <a:rPr lang="en-US" sz="3200" dirty="0" smtClean="0">
                <a:latin typeface="Comic Sans MS"/>
                <a:cs typeface="Comic Sans MS"/>
              </a:rPr>
              <a:t>is where heat would be added and the Q=MCΔT would be used.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915" y="0"/>
            <a:ext cx="5010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Phase Changes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5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mic Sans MS"/>
              <a:cs typeface="Comic Sans MS"/>
            </a:endParaRP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	</a:t>
            </a:r>
            <a:r>
              <a:rPr lang="en-US" sz="3200" dirty="0" smtClean="0">
                <a:solidFill>
                  <a:schemeClr val="accent4"/>
                </a:solidFill>
                <a:latin typeface="Comic Sans MS"/>
                <a:cs typeface="Comic Sans MS"/>
              </a:rPr>
              <a:t>B-C (Gas - Liquid)</a:t>
            </a:r>
            <a:r>
              <a:rPr lang="en-US" sz="3200" dirty="0" smtClean="0">
                <a:latin typeface="Comic Sans MS"/>
                <a:cs typeface="Comic Sans MS"/>
              </a:rPr>
              <a:t>:  Condensation</a:t>
            </a:r>
          </a:p>
          <a:p>
            <a:pPr algn="ctr"/>
            <a:endParaRPr lang="en-US" sz="3200" dirty="0" smtClean="0">
              <a:latin typeface="Comic Sans MS"/>
              <a:cs typeface="Comic Sans MS"/>
            </a:endParaRP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	</a:t>
            </a:r>
            <a:r>
              <a:rPr lang="en-US" sz="3200" dirty="0" smtClean="0">
                <a:solidFill>
                  <a:srgbClr val="FF7F2E"/>
                </a:solidFill>
                <a:latin typeface="Comic Sans MS"/>
                <a:cs typeface="Comic Sans MS"/>
              </a:rPr>
              <a:t>D-E (Liquid - Solid)</a:t>
            </a:r>
            <a:r>
              <a:rPr lang="en-US" sz="3200" dirty="0" smtClean="0">
                <a:latin typeface="Comic Sans MS"/>
                <a:cs typeface="Comic Sans MS"/>
              </a:rPr>
              <a:t>: Freezing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55680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/>
                <a:cs typeface="Comic Sans MS"/>
              </a:rPr>
              <a:t>To calculate the energy (or heat) for these phase changes we use the following formulas: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730" y="4663153"/>
            <a:ext cx="8365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/>
                <a:cs typeface="Comic Sans MS"/>
              </a:rPr>
              <a:t>Q = </a:t>
            </a:r>
            <a:r>
              <a:rPr lang="en-US" sz="3600" dirty="0" err="1" smtClean="0">
                <a:latin typeface="Comic Sans MS"/>
                <a:cs typeface="Comic Sans MS"/>
              </a:rPr>
              <a:t>MH</a:t>
            </a:r>
            <a:r>
              <a:rPr lang="en-US" sz="3600" baseline="-25000" dirty="0" err="1" smtClean="0">
                <a:latin typeface="Comic Sans MS"/>
                <a:cs typeface="Comic Sans MS"/>
              </a:rPr>
              <a:t>f</a:t>
            </a:r>
            <a:r>
              <a:rPr lang="en-US" sz="3600" baseline="-25000" dirty="0" smtClean="0">
                <a:latin typeface="Comic Sans MS"/>
                <a:cs typeface="Comic Sans MS"/>
              </a:rPr>
              <a:t>   </a:t>
            </a:r>
            <a:r>
              <a:rPr lang="en-US" sz="3600" dirty="0" smtClean="0">
                <a:latin typeface="Comic Sans MS"/>
                <a:cs typeface="Comic Sans MS"/>
              </a:rPr>
              <a:t>						Q = </a:t>
            </a:r>
            <a:r>
              <a:rPr lang="en-US" sz="3600" dirty="0" err="1" smtClean="0">
                <a:latin typeface="Comic Sans MS"/>
                <a:cs typeface="Comic Sans MS"/>
              </a:rPr>
              <a:t>MH</a:t>
            </a:r>
            <a:r>
              <a:rPr lang="en-US" sz="3600" baseline="-25000" dirty="0" err="1" smtClean="0">
                <a:latin typeface="Comic Sans MS"/>
                <a:cs typeface="Comic Sans MS"/>
              </a:rPr>
              <a:t>v</a:t>
            </a:r>
            <a:r>
              <a:rPr lang="en-US" sz="3600" baseline="-25000" dirty="0" smtClean="0">
                <a:latin typeface="Comic Sans MS"/>
                <a:cs typeface="Comic Sans MS"/>
              </a:rPr>
              <a:t> 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0" y="4046161"/>
            <a:ext cx="40978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Heat of Fusion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4533" y="3605283"/>
            <a:ext cx="3674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Heat of Vaporization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730" y="5760955"/>
            <a:ext cx="82973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/>
                <a:cs typeface="Comic Sans MS"/>
              </a:rPr>
              <a:t>**</a:t>
            </a:r>
            <a:r>
              <a:rPr lang="en-US" sz="3200" dirty="0" err="1" smtClean="0">
                <a:latin typeface="Comic Sans MS"/>
                <a:cs typeface="Comic Sans MS"/>
              </a:rPr>
              <a:t>H</a:t>
            </a:r>
            <a:r>
              <a:rPr lang="en-US" sz="3200" baseline="-25000" dirty="0" err="1" smtClean="0">
                <a:latin typeface="Comic Sans MS"/>
                <a:cs typeface="Comic Sans MS"/>
              </a:rPr>
              <a:t>f</a:t>
            </a:r>
            <a:r>
              <a:rPr lang="en-US" sz="3200" dirty="0" smtClean="0">
                <a:latin typeface="Comic Sans MS"/>
                <a:cs typeface="Comic Sans MS"/>
              </a:rPr>
              <a:t> and </a:t>
            </a:r>
            <a:r>
              <a:rPr lang="en-US" sz="3200" dirty="0" err="1" smtClean="0">
                <a:latin typeface="Comic Sans MS"/>
                <a:cs typeface="Comic Sans MS"/>
              </a:rPr>
              <a:t>H</a:t>
            </a:r>
            <a:r>
              <a:rPr lang="en-US" sz="3200" baseline="-25000" dirty="0" err="1" smtClean="0">
                <a:latin typeface="Comic Sans MS"/>
                <a:cs typeface="Comic Sans MS"/>
              </a:rPr>
              <a:t>v</a:t>
            </a:r>
            <a:r>
              <a:rPr lang="en-US" sz="3200" baseline="-25000" dirty="0" smtClean="0">
                <a:latin typeface="Comic Sans MS"/>
                <a:cs typeface="Comic Sans MS"/>
              </a:rPr>
              <a:t>  </a:t>
            </a:r>
            <a:r>
              <a:rPr lang="en-US" sz="3200" dirty="0" smtClean="0">
                <a:latin typeface="Comic Sans MS"/>
                <a:cs typeface="Comic Sans MS"/>
              </a:rPr>
              <a:t>these are constants that can be found in a chart 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3747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In a change of state, atoms/molecules either move closer together or farther apart due to the addition or removal of heat energy.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This causes a change in the VOLUME</a:t>
            </a:r>
            <a:r>
              <a:rPr lang="en-US" sz="2800" b="1" dirty="0" smtClean="0"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and the STRUCTURE of the substance</a:t>
            </a:r>
          </a:p>
          <a:p>
            <a:pPr lvl="1">
              <a:spcBef>
                <a:spcPct val="50000"/>
              </a:spcBef>
            </a:pPr>
            <a:endParaRPr lang="en-US" sz="2000" dirty="0" smtClean="0">
              <a:latin typeface="Comic Sans MS"/>
              <a:cs typeface="Comic Sans M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9138" y="181445"/>
            <a:ext cx="67131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latin typeface="Comic Sans MS"/>
                <a:cs typeface="Comic Sans MS"/>
              </a:rPr>
              <a:t>About Changes of State</a:t>
            </a:r>
            <a:endParaRPr lang="en-US" sz="3200" u="sng" dirty="0">
              <a:latin typeface="Comic Sans MS"/>
              <a:cs typeface="Comic Sans MS"/>
            </a:endParaRPr>
          </a:p>
        </p:txBody>
      </p:sp>
      <p:pic>
        <p:nvPicPr>
          <p:cNvPr id="5" name="Picture 4" descr="AACQJAL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3897" y="3296446"/>
            <a:ext cx="4106369" cy="356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lmo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7938" y="3897945"/>
            <a:ext cx="3551749" cy="355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1836" y="-93673"/>
            <a:ext cx="80313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omic Sans MS"/>
              </a:rPr>
              <a:t>Molecules in a Solid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782" y="927618"/>
            <a:ext cx="831928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>
                <a:latin typeface="Comic Sans MS"/>
                <a:cs typeface="Comic Sans MS"/>
              </a:rPr>
              <a:t>M</a:t>
            </a:r>
            <a:r>
              <a:rPr lang="en-US" sz="3200" dirty="0" smtClean="0">
                <a:latin typeface="Comic Sans MS"/>
                <a:cs typeface="Comic Sans MS"/>
              </a:rPr>
              <a:t>olecules are crowded together and do not move away from each other. </a:t>
            </a:r>
          </a:p>
          <a:p>
            <a:pPr>
              <a:buFontTx/>
              <a:buChar char="-"/>
            </a:pPr>
            <a:endParaRPr lang="en-US" sz="3200" dirty="0" smtClean="0">
              <a:latin typeface="Comic Sans MS"/>
              <a:cs typeface="Comic Sans MS"/>
            </a:endParaRPr>
          </a:p>
          <a:p>
            <a:pPr>
              <a:buFont typeface="Arial"/>
              <a:buChar char="•"/>
            </a:pPr>
            <a:r>
              <a:rPr lang="en-US" sz="3200" dirty="0" smtClean="0">
                <a:latin typeface="Comic Sans MS"/>
                <a:cs typeface="Comic Sans MS"/>
              </a:rPr>
              <a:t>When they move, they wiggle in place. </a:t>
            </a:r>
          </a:p>
          <a:p>
            <a:pPr>
              <a:buFontTx/>
              <a:buChar char="-"/>
            </a:pPr>
            <a:endParaRPr lang="en-US" sz="3200" dirty="0">
              <a:latin typeface="Comic Sans MS"/>
              <a:cs typeface="Comic Sans MS"/>
            </a:endParaRPr>
          </a:p>
          <a:p>
            <a:pPr>
              <a:buFont typeface="Arial"/>
              <a:buChar char="•"/>
            </a:pPr>
            <a:r>
              <a:rPr lang="en-US" sz="3200" dirty="0" smtClean="0">
                <a:latin typeface="Comic Sans MS"/>
                <a:cs typeface="Comic Sans MS"/>
              </a:rPr>
              <a:t>As a result, they can crowd into a smaller space.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qmo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4416" y="834886"/>
            <a:ext cx="3418097" cy="3418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0" y="3833070"/>
            <a:ext cx="9085378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Comic Sans MS"/>
                <a:cs typeface="Comic Sans MS"/>
              </a:rPr>
              <a:t>In a liquid, matter can take up a bit more space than in a solid</a:t>
            </a:r>
            <a:r>
              <a:rPr lang="en-US" sz="3200" dirty="0" smtClean="0">
                <a:latin typeface="Comic Sans MS"/>
                <a:cs typeface="Comic Sans MS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>
                <a:latin typeface="Comic Sans MS"/>
                <a:cs typeface="Comic Sans MS"/>
              </a:rPr>
              <a:t>Because the molecules are free to move around each other, they can spread out more, but they don't go far from each other.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777" y="10861"/>
            <a:ext cx="8596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omic Sans MS"/>
              </a:rPr>
              <a:t>Molecules in a Liquid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32"/>
            <a:ext cx="8772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cs typeface="Comic Sans MS"/>
              </a:rPr>
              <a:t>Molecules in a Gas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cs typeface="Comic Sans MS"/>
            </a:endParaRPr>
          </a:p>
        </p:txBody>
      </p:sp>
      <p:pic>
        <p:nvPicPr>
          <p:cNvPr id="5" name="Picture 4" descr="gasmo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7414" y="985415"/>
            <a:ext cx="2879349" cy="2879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5980" y="3764190"/>
            <a:ext cx="91858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omic Sans MS"/>
                <a:cs typeface="Comic Sans MS"/>
              </a:rPr>
              <a:t>The molecules in a gas are moving around like crazy, bouncing everywhere.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omic Sans MS"/>
                <a:cs typeface="Comic Sans MS"/>
              </a:rPr>
              <a:t> They do not have to stay close to one another.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omic Sans MS"/>
                <a:cs typeface="Comic Sans MS"/>
              </a:rPr>
              <a:t>A gas takes up as much space as </a:t>
            </a:r>
            <a:r>
              <a:rPr lang="en-US" sz="2800" dirty="0" smtClean="0">
                <a:latin typeface="Comic Sans MS"/>
                <a:cs typeface="Comic Sans MS"/>
              </a:rPr>
              <a:t>the container (tank, room, world! )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3200" dirty="0" smtClean="0">
                <a:latin typeface="Comic Sans MS"/>
                <a:cs typeface="Comic Sans MS"/>
              </a:rPr>
              <a:t>However, gas can also be squeezed, or compressed, unlike a liquid or a solid. </a:t>
            </a:r>
          </a:p>
          <a:p>
            <a:pPr algn="ctr"/>
            <a:endParaRPr lang="en-US" sz="3200" dirty="0" smtClean="0">
              <a:latin typeface="Comic Sans MS"/>
              <a:cs typeface="Comic Sans MS"/>
            </a:endParaRP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Ex. That is why a deep sea diver can carry enough oxygen for long dives in a tank on his back, and why a small helium tank can inflate dozens of balloons.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83" y="3644705"/>
            <a:ext cx="2049711" cy="28736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658" y="3383412"/>
            <a:ext cx="1774184" cy="3265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057" y="0"/>
            <a:ext cx="8817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Heat and Changes of State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57" y="3571734"/>
            <a:ext cx="2589146" cy="25891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2348" y="3366449"/>
            <a:ext cx="2333113" cy="29997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2599" y="4685233"/>
            <a:ext cx="2228346" cy="12478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3057" y="857368"/>
            <a:ext cx="8817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Lets think about this…</a:t>
            </a: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US" sz="2800" dirty="0" smtClean="0">
                <a:latin typeface="Comic Sans MS"/>
                <a:cs typeface="Comic Sans MS"/>
              </a:rPr>
              <a:t>How do we get an ice cube to turn to liquid?</a:t>
            </a:r>
            <a:endParaRPr lang="en-US" sz="2800" dirty="0">
              <a:latin typeface="Comic Sans MS"/>
              <a:cs typeface="Comic Sans M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478" y="4685233"/>
            <a:ext cx="738822" cy="9067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494" y="26217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How do we get liquid (water) to turn to gas/</a:t>
            </a:r>
            <a:r>
              <a:rPr lang="en-US" sz="2800" dirty="0" err="1" smtClean="0">
                <a:latin typeface="Comic Sans MS"/>
                <a:cs typeface="Comic Sans MS"/>
              </a:rPr>
              <a:t>vapour</a:t>
            </a:r>
            <a:r>
              <a:rPr lang="en-US" sz="2800" dirty="0" smtClean="0">
                <a:latin typeface="Comic Sans MS"/>
                <a:cs typeface="Comic Sans MS"/>
              </a:rPr>
              <a:t>?</a:t>
            </a:r>
            <a:endParaRPr lang="en-US" sz="2800" dirty="0">
              <a:latin typeface="Comic Sans MS"/>
              <a:cs typeface="Comic Sans M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0003" y="4656188"/>
            <a:ext cx="738822" cy="906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9144" y="0"/>
            <a:ext cx="5165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Heating curves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3330"/>
            <a:ext cx="9240445" cy="53092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8949" y="5178014"/>
            <a:ext cx="620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0</a:t>
            </a:r>
            <a:endParaRPr lang="en-US" sz="40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654" y="0"/>
            <a:ext cx="887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Analyzing a heating curve</a:t>
            </a:r>
            <a:endParaRPr lang="en-C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23330"/>
            <a:ext cx="9009349" cy="7879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If we examine the graph above called a heating curve, we can break it down by sections. </a:t>
            </a:r>
          </a:p>
          <a:p>
            <a:pPr algn="ctr"/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3200" dirty="0" smtClean="0">
                <a:solidFill>
                  <a:srgbClr val="008000"/>
                </a:solidFill>
                <a:latin typeface="Comic Sans MS"/>
                <a:cs typeface="Comic Sans MS"/>
              </a:rPr>
              <a:t>	A-B (Solid):</a:t>
            </a:r>
            <a:r>
              <a:rPr lang="en-US" sz="3200" dirty="0" smtClean="0">
                <a:latin typeface="Comic Sans MS"/>
                <a:cs typeface="Comic Sans MS"/>
              </a:rPr>
              <a:t> is where heat would be added and Q=MCΔT would be used.</a:t>
            </a:r>
          </a:p>
          <a:p>
            <a:r>
              <a:rPr lang="en-US" sz="3200" dirty="0" smtClean="0">
                <a:latin typeface="Comic Sans MS"/>
                <a:cs typeface="Comic Sans MS"/>
              </a:rPr>
              <a:t>	</a:t>
            </a:r>
          </a:p>
          <a:p>
            <a:r>
              <a:rPr lang="en-US" sz="3200" dirty="0" smtClean="0">
                <a:solidFill>
                  <a:srgbClr val="3366FF"/>
                </a:solidFill>
                <a:latin typeface="Comic Sans MS"/>
                <a:cs typeface="Comic Sans MS"/>
              </a:rPr>
              <a:t>	C-D (Liquid): </a:t>
            </a:r>
            <a:r>
              <a:rPr lang="en-US" sz="3200" dirty="0" smtClean="0">
                <a:latin typeface="Comic Sans MS"/>
                <a:cs typeface="Comic Sans MS"/>
              </a:rPr>
              <a:t>is where heat would be added and the Q=MCΔT would be used.</a:t>
            </a: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3200" dirty="0" smtClean="0">
                <a:latin typeface="Comic Sans MS"/>
                <a:cs typeface="Comic Sans MS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 E-F (Gas): </a:t>
            </a:r>
            <a:r>
              <a:rPr lang="en-US" sz="3200" dirty="0" smtClean="0">
                <a:latin typeface="Comic Sans MS"/>
                <a:cs typeface="Comic Sans MS"/>
              </a:rPr>
              <a:t>is where heat would be added and the Q=MCΔT would be used.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what about the 2 other parts of the graph B-C and D- E, what is happening in those. Well we can explain those by looking at the structure of how the atoms are packed in the 3 states of matter,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762</Words>
  <Application>Microsoft Macintosh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Langlois</dc:creator>
  <cp:lastModifiedBy>Alycia Langlois</cp:lastModifiedBy>
  <cp:revision>8</cp:revision>
  <cp:lastPrinted>2016-04-10T02:07:44Z</cp:lastPrinted>
  <dcterms:created xsi:type="dcterms:W3CDTF">2016-04-10T02:07:25Z</dcterms:created>
  <dcterms:modified xsi:type="dcterms:W3CDTF">2016-04-10T02:09:00Z</dcterms:modified>
</cp:coreProperties>
</file>