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509" autoAdjust="0"/>
    <p:restoredTop sz="94660"/>
  </p:normalViewPr>
  <p:slideViewPr>
    <p:cSldViewPr>
      <p:cViewPr>
        <p:scale>
          <a:sx n="66" d="100"/>
          <a:sy n="66" d="100"/>
        </p:scale>
        <p:origin x="-768" y="-1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8EC7D-4C7F-4247-BFE4-D74159D31308}" type="doc">
      <dgm:prSet loTypeId="urn:microsoft.com/office/officeart/2005/8/layout/hierarchy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CD2B2AC-013A-4299-9092-E02EC764EE64}">
      <dgm:prSet/>
      <dgm:spPr/>
      <dgm:t>
        <a:bodyPr/>
        <a:lstStyle/>
        <a:p>
          <a:pPr rtl="0"/>
          <a:r>
            <a:rPr lang="en-CA" dirty="0" smtClean="0"/>
            <a:t>The chemicals are separated by ‘ + ’ signs</a:t>
          </a:r>
          <a:endParaRPr lang="en-CA" dirty="0"/>
        </a:p>
      </dgm:t>
    </dgm:pt>
    <dgm:pt modelId="{517900E2-3440-478D-B1E6-4665229413BA}" type="parTrans" cxnId="{FFE784E0-F92F-4B80-9936-E3820B1AC6DD}">
      <dgm:prSet/>
      <dgm:spPr/>
      <dgm:t>
        <a:bodyPr/>
        <a:lstStyle/>
        <a:p>
          <a:endParaRPr lang="en-CA"/>
        </a:p>
      </dgm:t>
    </dgm:pt>
    <dgm:pt modelId="{4D755B30-AFAE-40FE-A94A-F3868F0B3235}" type="sibTrans" cxnId="{FFE784E0-F92F-4B80-9936-E3820B1AC6DD}">
      <dgm:prSet/>
      <dgm:spPr/>
      <dgm:t>
        <a:bodyPr/>
        <a:lstStyle/>
        <a:p>
          <a:endParaRPr lang="en-CA"/>
        </a:p>
      </dgm:t>
    </dgm:pt>
    <dgm:pt modelId="{5AC45427-473D-4E81-8AE2-088077FFD26C}" type="pres">
      <dgm:prSet presAssocID="{3D08EC7D-4C7F-4247-BFE4-D74159D313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9351A1-1F05-442F-AB89-B1257F1F1615}" type="pres">
      <dgm:prSet presAssocID="{CCD2B2AC-013A-4299-9092-E02EC764EE64}" presName="vertOne" presStyleCnt="0"/>
      <dgm:spPr/>
    </dgm:pt>
    <dgm:pt modelId="{49817CF0-CECA-425E-98FC-F6B41F0391A2}" type="pres">
      <dgm:prSet presAssocID="{CCD2B2AC-013A-4299-9092-E02EC764EE6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6F8B0F-F702-4C54-9A49-E80193887057}" type="pres">
      <dgm:prSet presAssocID="{CCD2B2AC-013A-4299-9092-E02EC764EE64}" presName="horzOne" presStyleCnt="0"/>
      <dgm:spPr/>
    </dgm:pt>
  </dgm:ptLst>
  <dgm:cxnLst>
    <dgm:cxn modelId="{FFE784E0-F92F-4B80-9936-E3820B1AC6DD}" srcId="{3D08EC7D-4C7F-4247-BFE4-D74159D31308}" destId="{CCD2B2AC-013A-4299-9092-E02EC764EE64}" srcOrd="0" destOrd="0" parTransId="{517900E2-3440-478D-B1E6-4665229413BA}" sibTransId="{4D755B30-AFAE-40FE-A94A-F3868F0B3235}"/>
    <dgm:cxn modelId="{D4086F65-50D3-48D0-89CE-015E590E8981}" type="presOf" srcId="{CCD2B2AC-013A-4299-9092-E02EC764EE64}" destId="{49817CF0-CECA-425E-98FC-F6B41F0391A2}" srcOrd="0" destOrd="0" presId="urn:microsoft.com/office/officeart/2005/8/layout/hierarchy4"/>
    <dgm:cxn modelId="{A3A19EB8-2825-4E84-AD1E-728B6D0310AD}" type="presOf" srcId="{3D08EC7D-4C7F-4247-BFE4-D74159D31308}" destId="{5AC45427-473D-4E81-8AE2-088077FFD26C}" srcOrd="0" destOrd="0" presId="urn:microsoft.com/office/officeart/2005/8/layout/hierarchy4"/>
    <dgm:cxn modelId="{870F2392-D559-40BA-8A2D-E134199A690B}" type="presParOf" srcId="{5AC45427-473D-4E81-8AE2-088077FFD26C}" destId="{379351A1-1F05-442F-AB89-B1257F1F1615}" srcOrd="0" destOrd="0" presId="urn:microsoft.com/office/officeart/2005/8/layout/hierarchy4"/>
    <dgm:cxn modelId="{5D7019C6-FEE1-486D-911F-457A3C8B164A}" type="presParOf" srcId="{379351A1-1F05-442F-AB89-B1257F1F1615}" destId="{49817CF0-CECA-425E-98FC-F6B41F0391A2}" srcOrd="0" destOrd="0" presId="urn:microsoft.com/office/officeart/2005/8/layout/hierarchy4"/>
    <dgm:cxn modelId="{58BC1162-606D-4D6E-829D-B6D89BA56791}" type="presParOf" srcId="{379351A1-1F05-442F-AB89-B1257F1F1615}" destId="{086F8B0F-F702-4C54-9A49-E80193887057}" srcOrd="1" destOrd="0" presId="urn:microsoft.com/office/officeart/2005/8/layout/hierarchy4"/>
  </dgm:cxnLst>
  <dgm:bg/>
  <dgm:whole/>
  <dgm:extLst>
    <a:ext uri="{C62137D5-CB1D-491B-B009-E17868A290BF}">
      <dgm14:recolorImg xmlns:dgm14="http://schemas.microsoft.com/office/drawing/2010/diagram" xmlns:a="http://schemas.openxmlformats.org/drawingml/2006/main" xmlns:dgm="http://schemas.openxmlformats.org/drawingml/2006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F7390-57CF-4350-84D3-F1221ECCCDFD}" type="doc">
      <dgm:prSet loTypeId="urn:microsoft.com/office/officeart/2005/8/layout/v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CA"/>
        </a:p>
      </dgm:t>
    </dgm:pt>
    <dgm:pt modelId="{C0D443E7-1397-4B62-B6F4-B6CCA17F3828}" type="pres">
      <dgm:prSet presAssocID="{2B8F7390-57CF-4350-84D3-F1221ECCCD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C0FD5-499C-4FF9-8842-2B5E4290DBC6}" type="pres">
      <dgm:prSet presAssocID="{2B8F7390-57CF-4350-84D3-F1221ECCCDFD}" presName="dummyMaxCanvas" presStyleCnt="0">
        <dgm:presLayoutVars/>
      </dgm:prSet>
      <dgm:spPr/>
    </dgm:pt>
  </dgm:ptLst>
  <dgm:cxnLst>
    <dgm:cxn modelId="{751F8F90-C4C8-4873-93E8-D218D8ACC752}" type="presOf" srcId="{2B8F7390-57CF-4350-84D3-F1221ECCCDFD}" destId="{C0D443E7-1397-4B62-B6F4-B6CCA17F3828}" srcOrd="0" destOrd="0" presId="urn:microsoft.com/office/officeart/2005/8/layout/vProcess5"/>
    <dgm:cxn modelId="{81457D4D-F738-47D6-BE3C-809D7FFE4557}" type="presParOf" srcId="{C0D443E7-1397-4B62-B6F4-B6CCA17F3828}" destId="{E1FC0FD5-499C-4FF9-8842-2B5E4290DBC6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17CF0-CECA-425E-98FC-F6B41F0391A2}">
      <dsp:nvSpPr>
        <dsp:cNvPr id="0" name=""/>
        <dsp:cNvSpPr/>
      </dsp:nvSpPr>
      <dsp:spPr>
        <a:xfrm>
          <a:off x="0" y="0"/>
          <a:ext cx="3240360" cy="1200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The chemicals are separated by ‘ + ’ signs</a:t>
          </a:r>
          <a:endParaRPr lang="en-CA" sz="2500" kern="1200" dirty="0"/>
        </a:p>
      </dsp:txBody>
      <dsp:txXfrm>
        <a:off x="0" y="0"/>
        <a:ext cx="3240360" cy="12003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9640-6A3F-4614-B596-494FA346FE53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86A5-1829-467D-8DC8-12B87615110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381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486A5-1829-467D-8DC8-12B87615110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A804-090A-443B-B417-5E7A69AB1868}" type="datetimeFigureOut">
              <a:rPr lang="en-CA" smtClean="0"/>
              <a:pPr/>
              <a:t>1/26/16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52C5-8865-4F27-862B-46972D69229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hyperlink" Target="http://www.howcast.com/videos/259993-How-To-Balance-Chemical-Equation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http/::www.howcast.com:flash:howcast_player.swf%3Ffile=259993&amp;theme=black&amp;&amp;fs=true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25" y="3224213"/>
            <a:ext cx="3257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970" y="-908720"/>
            <a:ext cx="91499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365104"/>
            <a:ext cx="7772400" cy="1470025"/>
          </a:xfrm>
        </p:spPr>
        <p:txBody>
          <a:bodyPr>
            <a:noAutofit/>
          </a:bodyPr>
          <a:lstStyle/>
          <a:p>
            <a:r>
              <a:rPr lang="en-CA" sz="6000" dirty="0" smtClean="0">
                <a:solidFill>
                  <a:schemeClr val="bg1"/>
                </a:solidFill>
                <a:latin typeface="Comic Sans MS" pitchFamily="66" charset="0"/>
              </a:rPr>
              <a:t>Representing and Balancing  Chemical Changes</a:t>
            </a:r>
            <a:endParaRPr lang="en-CA" sz="6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  <a:cs typeface="Comic Sans MS"/>
              </a:rPr>
              <a:t>Reactants and Products </a:t>
            </a:r>
            <a:endParaRPr lang="en-US" sz="3600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Comic Sans MS" pitchFamily="66" charset="0"/>
              </a:rPr>
              <a:t>- Every chemical change contains substances that are either: </a:t>
            </a:r>
            <a:endParaRPr lang="en-C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Comic Sans MS" pitchFamily="66" charset="0"/>
              </a:rPr>
              <a:t> </a:t>
            </a:r>
            <a:r>
              <a:rPr lang="en-CA" sz="2400" b="1" dirty="0" smtClean="0">
                <a:latin typeface="Comic Sans MS" pitchFamily="66" charset="0"/>
              </a:rPr>
              <a:t>Reactants</a:t>
            </a:r>
            <a:r>
              <a:rPr lang="en-CA" sz="2400" dirty="0" smtClean="0">
                <a:latin typeface="Comic Sans MS" pitchFamily="66" charset="0"/>
              </a:rPr>
              <a:t> (starting materials that will react)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2060848"/>
            <a:ext cx="7619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Comic Sans MS" pitchFamily="66" charset="0"/>
              </a:rPr>
              <a:t> </a:t>
            </a:r>
            <a:r>
              <a:rPr lang="en-CA" sz="2400" b="1" dirty="0" smtClean="0">
                <a:latin typeface="Comic Sans MS" pitchFamily="66" charset="0"/>
              </a:rPr>
              <a:t>Products</a:t>
            </a:r>
            <a:r>
              <a:rPr lang="en-CA" sz="2400" dirty="0" smtClean="0">
                <a:latin typeface="Comic Sans MS" pitchFamily="66" charset="0"/>
              </a:rPr>
              <a:t> (ending materials that were made during </a:t>
            </a:r>
          </a:p>
          <a:p>
            <a:r>
              <a:rPr lang="en-CA" sz="2400" dirty="0" smtClean="0">
                <a:latin typeface="Comic Sans MS" pitchFamily="66" charset="0"/>
              </a:rPr>
              <a:t>the reaction)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3068960"/>
            <a:ext cx="770485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Brace 1"/>
          <p:cNvSpPr/>
          <p:nvPr/>
        </p:nvSpPr>
        <p:spPr>
          <a:xfrm rot="5400000">
            <a:off x="2231740" y="3825044"/>
            <a:ext cx="432048" cy="2808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ight Brace 7"/>
          <p:cNvSpPr/>
          <p:nvPr/>
        </p:nvSpPr>
        <p:spPr>
          <a:xfrm rot="5400000">
            <a:off x="6660232" y="4077072"/>
            <a:ext cx="432048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9584" y="5457998"/>
            <a:ext cx="351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REACTANTS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0065" y="5457998"/>
            <a:ext cx="33294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PRODUCTS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  <p:bldP spid="8" grpId="0" animBg="1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latin typeface="Comic Sans MS" pitchFamily="66" charset="0"/>
              </a:rPr>
              <a:t>Representations: </a:t>
            </a:r>
            <a:endParaRPr lang="en-CA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12474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</a:rPr>
              <a:t>1. Wor</a:t>
            </a:r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  <a:cs typeface="Comic Sans MS"/>
              </a:rPr>
              <a:t>d Equations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584" y="1589891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Comic Sans MS" pitchFamily="66" charset="0"/>
              </a:rPr>
              <a:t>- When a chemical change is expressed using the chemical names of the reactants and products</a:t>
            </a:r>
            <a:endParaRPr lang="en-C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548" y="2588681"/>
            <a:ext cx="82809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400" u="sng" dirty="0" smtClean="0">
                <a:latin typeface="Comic Sans MS" pitchFamily="66" charset="0"/>
              </a:rPr>
              <a:t>Example: </a:t>
            </a:r>
          </a:p>
          <a:p>
            <a:r>
              <a:rPr lang="en-CA" sz="2400" dirty="0">
                <a:latin typeface="Comic Sans MS" pitchFamily="66" charset="0"/>
              </a:rPr>
              <a:t>	</a:t>
            </a:r>
            <a:r>
              <a:rPr lang="en-CA" sz="2400" dirty="0" smtClean="0">
                <a:latin typeface="Comic Sans MS" pitchFamily="66" charset="0"/>
              </a:rPr>
              <a:t>Magnesium burns in oxygen to produce magnesium 	oxide.</a:t>
            </a:r>
            <a:endParaRPr lang="en-CA" sz="2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4140369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Magnesium </a:t>
            </a:r>
            <a:endParaRPr lang="en-C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176" y="414908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Oxygen</a:t>
            </a:r>
            <a:r>
              <a:rPr lang="en-CA" sz="2800" dirty="0" smtClean="0">
                <a:latin typeface="Comic Sans MS" pitchFamily="66" charset="0"/>
              </a:rPr>
              <a:t> </a:t>
            </a:r>
            <a:endParaRPr lang="en-CA" sz="28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9800" y="4149080"/>
            <a:ext cx="36166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Magnesium Oxide</a:t>
            </a:r>
            <a:endParaRPr lang="en-CA" dirty="0"/>
          </a:p>
        </p:txBody>
      </p:sp>
      <p:sp>
        <p:nvSpPr>
          <p:cNvPr id="11" name="Cross 10"/>
          <p:cNvSpPr/>
          <p:nvPr/>
        </p:nvSpPr>
        <p:spPr>
          <a:xfrm>
            <a:off x="2663788" y="4365104"/>
            <a:ext cx="252028" cy="252028"/>
          </a:xfrm>
          <a:prstGeom prst="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4572000" y="4365104"/>
            <a:ext cx="792088" cy="2423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1958152"/>
              </p:ext>
            </p:extLst>
          </p:nvPr>
        </p:nvGraphicFramePr>
        <p:xfrm>
          <a:off x="755576" y="5180999"/>
          <a:ext cx="3240360" cy="120032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937327"/>
              </p:ext>
            </p:extLst>
          </p:nvPr>
        </p:nvGraphicFramePr>
        <p:xfrm>
          <a:off x="9540552" y="5085184"/>
          <a:ext cx="3024336" cy="120032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5264736" y="5158888"/>
            <a:ext cx="3274888" cy="1200329"/>
            <a:chOff x="2312916" y="2330053"/>
            <a:chExt cx="3274888" cy="120032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2347444" y="2330053"/>
              <a:ext cx="3240360" cy="1200329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2312916" y="2400365"/>
              <a:ext cx="3170048" cy="11300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500" kern="1200" dirty="0" smtClean="0"/>
                <a:t>The reaction is indicated by a ‘ </a:t>
              </a:r>
              <a:r>
                <a:rPr lang="en-CA" sz="2500" dirty="0" smtClean="0">
                  <a:sym typeface="Wingdings" pitchFamily="2" charset="2"/>
                </a:rPr>
                <a:t></a:t>
              </a:r>
              <a:r>
                <a:rPr lang="en-CA" sz="2500" kern="1200" dirty="0" smtClean="0"/>
                <a:t> ’ sign</a:t>
              </a:r>
              <a:endParaRPr lang="en-CA" sz="25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2" grpId="0"/>
      <p:bldP spid="7" grpId="0"/>
      <p:bldP spid="8" grpId="0"/>
      <p:bldP spid="11" grpId="0" animBg="1"/>
      <p:bldP spid="12" grpId="0" animBg="1"/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55575" y="2348880"/>
            <a:ext cx="771677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CA" sz="2400" u="sng" dirty="0">
                <a:solidFill>
                  <a:prstClr val="black"/>
                </a:solidFill>
                <a:latin typeface="Comic Sans MS" pitchFamily="66" charset="0"/>
              </a:rPr>
              <a:t>Example: </a:t>
            </a:r>
          </a:p>
          <a:p>
            <a:pPr lvl="0"/>
            <a:r>
              <a:rPr lang="en-CA" sz="2400" dirty="0">
                <a:solidFill>
                  <a:prstClr val="black"/>
                </a:solidFill>
                <a:latin typeface="Comic Sans MS" pitchFamily="66" charset="0"/>
              </a:rPr>
              <a:t>	Magnesium burns in oxygen to produce magnesium </a:t>
            </a:r>
            <a:r>
              <a:rPr lang="en-CA" sz="2400" dirty="0" smtClean="0">
                <a:solidFill>
                  <a:prstClr val="black"/>
                </a:solidFill>
                <a:latin typeface="Comic Sans MS" pitchFamily="66" charset="0"/>
              </a:rPr>
              <a:t>oxide</a:t>
            </a:r>
            <a:r>
              <a:rPr lang="en-CA" sz="240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2096" y="3127096"/>
            <a:ext cx="3000503" cy="35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400136"/>
            <a:ext cx="799129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2. Skeleton Equation </a:t>
            </a:r>
          </a:p>
          <a:p>
            <a:pPr lvl="0"/>
            <a:r>
              <a:rPr lang="en-US" sz="24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	</a:t>
            </a:r>
            <a:r>
              <a:rPr lang="en-US" sz="2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		(molecular or formula </a:t>
            </a:r>
            <a:r>
              <a:rPr lang="en-US" sz="2400" b="1" spc="300" dirty="0" err="1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eq’n</a:t>
            </a:r>
            <a:r>
              <a:rPr lang="en-US" sz="2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73867"/>
            <a:ext cx="784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Comic Sans MS" pitchFamily="66" charset="0"/>
              </a:rPr>
              <a:t>- When a chemical change is expressed using the chemical formulas of the reactants and products </a:t>
            </a:r>
            <a:endParaRPr lang="en-CA" sz="2400" dirty="0"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51944" y="3645024"/>
            <a:ext cx="6703742" cy="995338"/>
            <a:chOff x="951944" y="3645024"/>
            <a:chExt cx="6703742" cy="995338"/>
          </a:xfrm>
        </p:grpSpPr>
        <p:sp>
          <p:nvSpPr>
            <p:cNvPr id="13" name="TextBox 12"/>
            <p:cNvSpPr txBox="1"/>
            <p:nvPr/>
          </p:nvSpPr>
          <p:spPr>
            <a:xfrm>
              <a:off x="951944" y="3657798"/>
              <a:ext cx="131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5400" dirty="0" smtClean="0">
                  <a:latin typeface="Comic Sans MS" pitchFamily="66" charset="0"/>
                </a:rPr>
                <a:t>Mg</a:t>
              </a:r>
              <a:endParaRPr lang="en-CA" sz="5400" dirty="0">
                <a:latin typeface="Comic Sans MS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4774" y="3645024"/>
              <a:ext cx="133722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5400" dirty="0" smtClean="0">
                  <a:latin typeface="Comic Sans MS" pitchFamily="66" charset="0"/>
                </a:rPr>
                <a:t>O</a:t>
              </a:r>
              <a:r>
                <a:rPr lang="en-CA" sz="5400" baseline="-25000" dirty="0" smtClean="0">
                  <a:latin typeface="Comic Sans MS" pitchFamily="66" charset="0"/>
                </a:rPr>
                <a:t>2</a:t>
              </a:r>
              <a:r>
                <a:rPr lang="en-CA" dirty="0" smtClean="0"/>
                <a:t>      </a:t>
              </a:r>
              <a:endParaRPr lang="en-CA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40152" y="3717032"/>
              <a:ext cx="171553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5400" dirty="0" err="1" smtClean="0">
                  <a:solidFill>
                    <a:prstClr val="black"/>
                  </a:solidFill>
                  <a:latin typeface="Comic Sans MS" pitchFamily="66" charset="0"/>
                </a:rPr>
                <a:t>MgO</a:t>
              </a:r>
              <a:endParaRPr lang="en-CA" sz="5400" dirty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7" name="Cross 16"/>
            <p:cNvSpPr/>
            <p:nvPr/>
          </p:nvSpPr>
          <p:spPr>
            <a:xfrm>
              <a:off x="2591780" y="3969060"/>
              <a:ext cx="252028" cy="252028"/>
            </a:xfrm>
            <a:prstGeom prst="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644008" y="4050780"/>
              <a:ext cx="792088" cy="242316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267" y="3212976"/>
            <a:ext cx="7096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520" y="260648"/>
            <a:ext cx="79928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3. Balancing Chemical Reactions</a:t>
            </a:r>
            <a:endParaRPr lang="en-US" sz="28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Comic Sans MS"/>
            </a:endParaRPr>
          </a:p>
          <a:p>
            <a:pPr lvl="0"/>
            <a:r>
              <a:rPr lang="en-US" sz="24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/>
              </a:rPr>
              <a:t>			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90872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2400" dirty="0" smtClean="0">
                <a:solidFill>
                  <a:prstClr val="black"/>
                </a:solidFill>
                <a:latin typeface="Comic Sans MS" pitchFamily="66" charset="0"/>
              </a:rPr>
              <a:t>- An equation in which the reactants and products contain equal number of atoms of each type</a:t>
            </a:r>
            <a:endParaRPr lang="en-CA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51944" y="2001614"/>
            <a:ext cx="7126935" cy="995338"/>
            <a:chOff x="951944" y="3645024"/>
            <a:chExt cx="7126935" cy="995338"/>
          </a:xfrm>
        </p:grpSpPr>
        <p:sp>
          <p:nvSpPr>
            <p:cNvPr id="7" name="TextBox 6"/>
            <p:cNvSpPr txBox="1"/>
            <p:nvPr/>
          </p:nvSpPr>
          <p:spPr>
            <a:xfrm>
              <a:off x="951944" y="3657798"/>
              <a:ext cx="16398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5400" dirty="0" smtClean="0">
                  <a:latin typeface="Comic Sans MS" pitchFamily="66" charset="0"/>
                </a:rPr>
                <a:t>2Mg</a:t>
              </a:r>
              <a:endParaRPr lang="en-CA" sz="5400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4774" y="3645024"/>
              <a:ext cx="133722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5400" dirty="0" smtClean="0">
                  <a:latin typeface="Comic Sans MS" pitchFamily="66" charset="0"/>
                </a:rPr>
                <a:t>O</a:t>
              </a:r>
              <a:r>
                <a:rPr lang="en-CA" sz="5400" baseline="-25000" dirty="0" smtClean="0">
                  <a:latin typeface="Comic Sans MS" pitchFamily="66" charset="0"/>
                </a:rPr>
                <a:t>2</a:t>
              </a:r>
              <a:r>
                <a:rPr lang="en-CA" dirty="0" smtClean="0"/>
                <a:t>      </a:t>
              </a:r>
              <a:endParaRPr lang="en-CA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0152" y="3717032"/>
              <a:ext cx="213872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5400" dirty="0" smtClean="0">
                  <a:solidFill>
                    <a:prstClr val="black"/>
                  </a:solidFill>
                  <a:latin typeface="Comic Sans MS" pitchFamily="66" charset="0"/>
                </a:rPr>
                <a:t>2MgO</a:t>
              </a:r>
              <a:endParaRPr lang="en-CA" sz="5400" dirty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0" name="Cross 9"/>
            <p:cNvSpPr/>
            <p:nvPr/>
          </p:nvSpPr>
          <p:spPr>
            <a:xfrm>
              <a:off x="2735796" y="3969060"/>
              <a:ext cx="252028" cy="252028"/>
            </a:xfrm>
            <a:prstGeom prst="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644008" y="4050780"/>
              <a:ext cx="792088" cy="242316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9552" y="5445224"/>
            <a:ext cx="7793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Comic Sans MS" pitchFamily="66" charset="0"/>
              </a:rPr>
              <a:t>You can ONLY add a coefficient INFRONT of the molecules or compounds!</a:t>
            </a:r>
            <a:endParaRPr lang="en-CA" sz="2400" dirty="0"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7504" y="2780928"/>
            <a:ext cx="2088232" cy="1584176"/>
            <a:chOff x="107504" y="2780928"/>
            <a:chExt cx="2088232" cy="1584176"/>
          </a:xfrm>
        </p:grpSpPr>
        <p:sp>
          <p:nvSpPr>
            <p:cNvPr id="13" name="Explosion 1 12"/>
            <p:cNvSpPr/>
            <p:nvPr/>
          </p:nvSpPr>
          <p:spPr>
            <a:xfrm>
              <a:off x="107504" y="3356992"/>
              <a:ext cx="2088232" cy="1008112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7504" y="363573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latin typeface="Comic Sans MS" pitchFamily="66" charset="0"/>
                </a:rPr>
                <a:t>COEFFICIENT</a:t>
              </a:r>
              <a:endParaRPr lang="en-CA" dirty="0">
                <a:latin typeface="Comic Sans MS" pitchFamily="66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151620" y="2780928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515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1251" y="4273148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62" y="200834"/>
            <a:ext cx="9316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Steps for Balancing Chemical </a:t>
            </a:r>
            <a:r>
              <a:rPr lang="en-CA" sz="40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Eqn’s</a:t>
            </a:r>
            <a:r>
              <a:rPr lang="en-CA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: </a:t>
            </a:r>
            <a:endParaRPr lang="en-CA" sz="4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9953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2400" dirty="0" smtClean="0">
                <a:latin typeface="Comic Sans MS" pitchFamily="66" charset="0"/>
              </a:rPr>
              <a:t>Write the skeleton equation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 dirty="0">
                <a:latin typeface="Comic Sans MS" pitchFamily="66" charset="0"/>
              </a:rPr>
              <a:t>Make a list of elements and polyatomic ions in the reactions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CA" sz="2400" dirty="0" smtClean="0">
                <a:latin typeface="Comic Sans MS" pitchFamily="66" charset="0"/>
              </a:rPr>
              <a:t>Count and indicate the number of each type of element or polyatomic ion in the reaction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CA" sz="2400" dirty="0" smtClean="0">
                <a:latin typeface="Comic Sans MS" pitchFamily="66" charset="0"/>
              </a:rPr>
              <a:t>Multiply each of the formulas by the appropriate coefficient to balance the number of atoms. </a:t>
            </a:r>
            <a:endParaRPr lang="en-CA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2292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3"/>
              </a:rPr>
              <a:t>HOW TO BALANCE CHEMICAL EQUATIONS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725705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Note: balance elements that appear only once  on the reactants and products sides first.  Leave H and O for last.</a:t>
            </a:r>
            <a:endParaRPr lang="en-CA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44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wcast_player.swf?file=259993&amp;theme=black&amp;&amp;fs=true"/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296652"/>
            <a:ext cx="8208912" cy="61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13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268</Words>
  <Application>Microsoft Macintosh PowerPoint</Application>
  <PresentationFormat>On-screen Show (4:3)</PresentationFormat>
  <Paragraphs>46</Paragraphs>
  <Slides>7</Slides>
  <Notes>1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Representing and Balancing  Chemical Changes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Chemical Changes</dc:title>
  <dc:creator>somogyir</dc:creator>
  <cp:lastModifiedBy>Alycia Langlois</cp:lastModifiedBy>
  <cp:revision>19</cp:revision>
  <dcterms:created xsi:type="dcterms:W3CDTF">2016-01-27T03:54:23Z</dcterms:created>
  <dcterms:modified xsi:type="dcterms:W3CDTF">2016-01-27T03:55:50Z</dcterms:modified>
</cp:coreProperties>
</file>