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A7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6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69324-8241-EE44-88EF-9465505CA19F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73F4-3902-9042-8253-259626B63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69324-8241-EE44-88EF-9465505CA19F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73F4-3902-9042-8253-259626B63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69324-8241-EE44-88EF-9465505CA19F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73F4-3902-9042-8253-259626B63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69324-8241-EE44-88EF-9465505CA19F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73F4-3902-9042-8253-259626B63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69324-8241-EE44-88EF-9465505CA19F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73F4-3902-9042-8253-259626B63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69324-8241-EE44-88EF-9465505CA19F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73F4-3902-9042-8253-259626B63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69324-8241-EE44-88EF-9465505CA19F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73F4-3902-9042-8253-259626B63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69324-8241-EE44-88EF-9465505CA19F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73F4-3902-9042-8253-259626B63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69324-8241-EE44-88EF-9465505CA19F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73F4-3902-9042-8253-259626B63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69324-8241-EE44-88EF-9465505CA19F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73F4-3902-9042-8253-259626B63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69324-8241-EE44-88EF-9465505CA19F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73F4-3902-9042-8253-259626B63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69324-8241-EE44-88EF-9465505CA19F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773F4-3902-9042-8253-259626B63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915957" y="562171"/>
            <a:ext cx="7098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Comic Sans MS"/>
                <a:cs typeface="Comic Sans MS"/>
              </a:rPr>
              <a:t>Chemical </a:t>
            </a:r>
          </a:p>
          <a:p>
            <a:pPr algn="ctr"/>
            <a:r>
              <a:rPr lang="en-US" sz="7200" dirty="0" smtClean="0">
                <a:latin typeface="Comic Sans MS"/>
                <a:cs typeface="Comic Sans MS"/>
              </a:rPr>
              <a:t>Reactions</a:t>
            </a:r>
            <a:endParaRPr lang="en-US" sz="72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996" y="2845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3. A Precipitate is formed</a:t>
            </a:r>
            <a:endParaRPr lang="en-U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161777"/>
            <a:ext cx="4562122" cy="5361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577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4. Heat or Light is Given Off</a:t>
            </a:r>
            <a:endParaRPr lang="en-U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33" y="1157113"/>
            <a:ext cx="5552017" cy="5306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472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5. Difficult to Reverse</a:t>
            </a:r>
            <a:endParaRPr lang="en-U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938" y="1492825"/>
            <a:ext cx="5864600" cy="4392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087" y="1508946"/>
            <a:ext cx="8374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latin typeface="Comic Sans MS"/>
                <a:cs typeface="Comic Sans MS"/>
              </a:rPr>
              <a:t>- a change in the size or form of a substance, which does not change the chemical properties of the substance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68045" y="523220"/>
            <a:ext cx="541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Physical Change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2087" y="2797133"/>
            <a:ext cx="287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omic Sans MS"/>
                <a:cs typeface="Comic Sans MS"/>
              </a:rPr>
              <a:t>Example: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72508" y="2616942"/>
            <a:ext cx="5866675" cy="3954165"/>
            <a:chOff x="1572508" y="2616942"/>
            <a:chExt cx="5866675" cy="3954165"/>
          </a:xfrm>
        </p:grpSpPr>
        <p:sp>
          <p:nvSpPr>
            <p:cNvPr id="6" name="TextBox 5"/>
            <p:cNvSpPr txBox="1"/>
            <p:nvPr/>
          </p:nvSpPr>
          <p:spPr>
            <a:xfrm>
              <a:off x="1572508" y="6109442"/>
              <a:ext cx="5866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omic Sans MS"/>
                  <a:cs typeface="Comic Sans MS"/>
                </a:rPr>
                <a:t>Ripping Paper</a:t>
              </a:r>
              <a:endParaRPr lang="en-US" sz="2400" dirty="0">
                <a:latin typeface="Comic Sans MS"/>
                <a:cs typeface="Comic Sans MS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6465" y="2616942"/>
              <a:ext cx="2324100" cy="34925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335" y="1354666"/>
            <a:ext cx="84666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Comic Sans MS"/>
                <a:cs typeface="Comic Sans MS"/>
              </a:rPr>
              <a:t>-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>
                <a:latin typeface="Comic Sans MS"/>
                <a:cs typeface="Comic Sans MS"/>
              </a:rPr>
              <a:t>the alteration of a substance into one or more different substances with different properties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73107" y="323165"/>
            <a:ext cx="6745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Chemical Change</a:t>
            </a:r>
            <a:endParaRPr lang="en-US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335" y="2462662"/>
            <a:ext cx="248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omic Sans MS"/>
                <a:cs typeface="Comic Sans MS"/>
              </a:rPr>
              <a:t>Example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17762" y="3021051"/>
            <a:ext cx="8077149" cy="2664778"/>
            <a:chOff x="517762" y="3021051"/>
            <a:chExt cx="8077149" cy="26647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762" y="3021051"/>
              <a:ext cx="3310689" cy="220311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8811" y="3021051"/>
              <a:ext cx="3086100" cy="2628900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>
              <a:off x="4293230" y="4023447"/>
              <a:ext cx="822960" cy="557229"/>
            </a:xfrm>
            <a:prstGeom prst="rightArrow">
              <a:avLst/>
            </a:prstGeom>
            <a:solidFill>
              <a:srgbClr val="0000FF"/>
            </a:solidFill>
            <a:ln w="254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517762" y="5224164"/>
              <a:ext cx="33106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omic Sans MS"/>
                  <a:cs typeface="Comic Sans MS"/>
                </a:rPr>
                <a:t>Baking</a:t>
              </a:r>
              <a:endParaRPr lang="en-US" sz="2400" dirty="0">
                <a:latin typeface="Comic Sans MS"/>
                <a:cs typeface="Comic Sans MS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17762" y="6079806"/>
            <a:ext cx="807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Also called a Chemical Reaction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4759" y="282219"/>
            <a:ext cx="643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Reactions in Our World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endParaRPr lang="en-US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4759" y="928550"/>
            <a:ext cx="592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/>
                <a:cs typeface="Comic Sans MS"/>
              </a:rPr>
              <a:t>Reactions that Help living organisms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8666" y="1482548"/>
            <a:ext cx="846666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endParaRPr lang="en-US" dirty="0" smtClean="0"/>
          </a:p>
          <a:p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Photosynthesis: </a:t>
            </a:r>
            <a:r>
              <a:rPr lang="en-US" sz="2400" dirty="0">
                <a:latin typeface="Comic Sans MS"/>
                <a:cs typeface="Comic Sans MS"/>
              </a:rPr>
              <a:t>the process by which green pants use sunlight, carbon dioxide and water to make food and oxygen.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8666" y="3052209"/>
            <a:ext cx="8466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Reaction: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					CO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 + H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O  </a:t>
            </a:r>
            <a:r>
              <a:rPr lang="en-US" sz="2400" dirty="0" err="1" smtClean="0">
                <a:latin typeface="Comic Sans MS"/>
                <a:cs typeface="Comic Sans MS"/>
                <a:sym typeface="Wingdings"/>
              </a:rPr>
              <a:t></a:t>
            </a:r>
            <a:r>
              <a:rPr lang="en-US" sz="2400" dirty="0" smtClean="0">
                <a:latin typeface="Comic Sans MS"/>
                <a:cs typeface="Comic Sans MS"/>
                <a:sym typeface="Wingdings"/>
              </a:rPr>
              <a:t> O</a:t>
            </a:r>
            <a:r>
              <a:rPr lang="en-US" sz="2400" baseline="-25000" dirty="0" smtClean="0">
                <a:latin typeface="Comic Sans MS"/>
                <a:cs typeface="Comic Sans MS"/>
                <a:sym typeface="Wingdings"/>
              </a:rPr>
              <a:t>2</a:t>
            </a:r>
            <a:r>
              <a:rPr lang="en-US" sz="2400" dirty="0" smtClean="0">
                <a:latin typeface="Comic Sans MS"/>
                <a:cs typeface="Comic Sans MS"/>
                <a:sym typeface="Wingdings"/>
              </a:rPr>
              <a:t> + C</a:t>
            </a:r>
            <a:r>
              <a:rPr lang="en-US" sz="2400" baseline="-25000" dirty="0" smtClean="0">
                <a:latin typeface="Comic Sans MS"/>
                <a:cs typeface="Comic Sans MS"/>
                <a:sym typeface="Wingdings"/>
              </a:rPr>
              <a:t>6</a:t>
            </a:r>
            <a:r>
              <a:rPr lang="en-US" sz="2400" dirty="0" smtClean="0">
                <a:latin typeface="Comic Sans MS"/>
                <a:cs typeface="Comic Sans MS"/>
                <a:sym typeface="Wingdings"/>
              </a:rPr>
              <a:t>H</a:t>
            </a:r>
            <a:r>
              <a:rPr lang="en-US" sz="2400" baseline="-25000" dirty="0" smtClean="0">
                <a:latin typeface="Comic Sans MS"/>
                <a:cs typeface="Comic Sans MS"/>
                <a:sym typeface="Wingdings"/>
              </a:rPr>
              <a:t>12</a:t>
            </a:r>
            <a:r>
              <a:rPr lang="en-US" sz="2400" dirty="0" smtClean="0">
                <a:latin typeface="Comic Sans MS"/>
                <a:cs typeface="Comic Sans MS"/>
                <a:sym typeface="Wingdings"/>
              </a:rPr>
              <a:t>O</a:t>
            </a:r>
            <a:r>
              <a:rPr lang="en-US" sz="2400" baseline="-25000" dirty="0" smtClean="0">
                <a:latin typeface="Comic Sans MS"/>
                <a:cs typeface="Comic Sans MS"/>
                <a:sym typeface="Wingdings"/>
              </a:rPr>
              <a:t>6</a:t>
            </a:r>
            <a:endParaRPr lang="en-US" sz="2400" dirty="0"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11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1104E-7 -0.01572 L 2.81104E-7 0.413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29" y="395604"/>
            <a:ext cx="83685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Cellular Respiration </a:t>
            </a:r>
            <a:r>
              <a:rPr lang="en-US" sz="2400" dirty="0" smtClean="0">
                <a:latin typeface="Comic Sans MS"/>
                <a:cs typeface="Comic Sans MS"/>
              </a:rPr>
              <a:t>- </a:t>
            </a:r>
            <a:r>
              <a:rPr lang="en-US" sz="2400" dirty="0">
                <a:latin typeface="Comic Sans MS"/>
                <a:cs typeface="Comic Sans MS"/>
              </a:rPr>
              <a:t>the process by which living things generate useful energy, by combining sugars and oxygen to produce carbon dioxide and water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29" y="2144889"/>
            <a:ext cx="8368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Reaction: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				O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  +  C</a:t>
            </a:r>
            <a:r>
              <a:rPr lang="en-US" sz="2400" baseline="-25000" dirty="0" smtClean="0">
                <a:latin typeface="Comic Sans MS"/>
                <a:cs typeface="Comic Sans MS"/>
              </a:rPr>
              <a:t>6</a:t>
            </a:r>
            <a:r>
              <a:rPr lang="en-US" sz="2400" dirty="0" smtClean="0">
                <a:latin typeface="Comic Sans MS"/>
                <a:cs typeface="Comic Sans MS"/>
              </a:rPr>
              <a:t>H</a:t>
            </a:r>
            <a:r>
              <a:rPr lang="en-US" sz="2400" baseline="-25000" dirty="0" smtClean="0">
                <a:latin typeface="Comic Sans MS"/>
                <a:cs typeface="Comic Sans MS"/>
              </a:rPr>
              <a:t>12</a:t>
            </a:r>
            <a:r>
              <a:rPr lang="en-US" sz="2400" dirty="0" smtClean="0">
                <a:latin typeface="Comic Sans MS"/>
                <a:cs typeface="Comic Sans MS"/>
              </a:rPr>
              <a:t>O</a:t>
            </a:r>
            <a:r>
              <a:rPr lang="en-US" sz="2400" baseline="-25000" dirty="0" smtClean="0">
                <a:latin typeface="Comic Sans MS"/>
                <a:cs typeface="Comic Sans MS"/>
              </a:rPr>
              <a:t>6</a:t>
            </a:r>
            <a:r>
              <a:rPr lang="en-US" sz="2400" dirty="0" smtClean="0">
                <a:latin typeface="Comic Sans MS"/>
                <a:cs typeface="Comic Sans MS"/>
              </a:rPr>
              <a:t>   </a:t>
            </a:r>
            <a:r>
              <a:rPr lang="en-US" sz="2400" dirty="0" err="1" smtClean="0">
                <a:latin typeface="Comic Sans MS"/>
                <a:cs typeface="Comic Sans MS"/>
                <a:sym typeface="Wingdings"/>
              </a:rPr>
              <a:t></a:t>
            </a:r>
            <a:r>
              <a:rPr lang="en-US" sz="2400" dirty="0" smtClean="0">
                <a:latin typeface="Comic Sans MS"/>
                <a:cs typeface="Comic Sans MS"/>
                <a:sym typeface="Wingdings"/>
              </a:rPr>
              <a:t>  H</a:t>
            </a:r>
            <a:r>
              <a:rPr lang="en-US" sz="2400" baseline="-25000" dirty="0" smtClean="0">
                <a:latin typeface="Comic Sans MS"/>
                <a:cs typeface="Comic Sans MS"/>
                <a:sym typeface="Wingdings"/>
              </a:rPr>
              <a:t>2</a:t>
            </a:r>
            <a:r>
              <a:rPr lang="en-US" sz="2400" dirty="0" smtClean="0">
                <a:latin typeface="Comic Sans MS"/>
                <a:cs typeface="Comic Sans MS"/>
                <a:sym typeface="Wingdings"/>
              </a:rPr>
              <a:t>O</a:t>
            </a:r>
            <a:r>
              <a:rPr lang="en-US" sz="2400" baseline="-25000" dirty="0" smtClean="0">
                <a:latin typeface="Comic Sans MS"/>
                <a:cs typeface="Comic Sans MS"/>
                <a:sym typeface="Wingdings"/>
              </a:rPr>
              <a:t>   </a:t>
            </a:r>
            <a:r>
              <a:rPr lang="en-US" sz="2400" dirty="0" smtClean="0">
                <a:latin typeface="Comic Sans MS"/>
                <a:cs typeface="Comic Sans MS"/>
                <a:sym typeface="Wingdings"/>
              </a:rPr>
              <a:t>+  CO</a:t>
            </a:r>
            <a:r>
              <a:rPr lang="en-US" sz="2400" baseline="-25000" dirty="0">
                <a:latin typeface="Comic Sans MS"/>
                <a:cs typeface="Comic Sans MS"/>
                <a:sym typeface="Wingdings"/>
              </a:rPr>
              <a:t>2</a:t>
            </a:r>
            <a:endParaRPr lang="en-US" sz="2400" dirty="0" smtClean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29" y="4287053"/>
            <a:ext cx="8368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/>
                <a:cs typeface="Comic Sans MS"/>
              </a:rPr>
              <a:t>How do these chemical reactions help maintain living organisms?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875276"/>
            <a:ext cx="4317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Well….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946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18279"/>
            <a:ext cx="8805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Chemical Reactions that are </a:t>
            </a:r>
            <a:r>
              <a:rPr lang="en-US" sz="2400" dirty="0" err="1" smtClean="0">
                <a:latin typeface="Comic Sans MS"/>
                <a:cs typeface="Comic Sans MS"/>
              </a:rPr>
              <a:t>harmul</a:t>
            </a:r>
            <a:r>
              <a:rPr lang="en-US" sz="2400" dirty="0" smtClean="0">
                <a:latin typeface="Comic Sans MS"/>
                <a:cs typeface="Comic Sans MS"/>
              </a:rPr>
              <a:t> to living organisms and effect the environment 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777" y="1608667"/>
            <a:ext cx="88053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Acid Rain </a:t>
            </a:r>
            <a:r>
              <a:rPr lang="en-US" sz="2400" dirty="0" smtClean="0">
                <a:latin typeface="Comic Sans MS"/>
                <a:cs typeface="Comic Sans MS"/>
              </a:rPr>
              <a:t>- is </a:t>
            </a:r>
            <a:r>
              <a:rPr lang="en-US" sz="2400" dirty="0">
                <a:latin typeface="Comic Sans MS"/>
                <a:cs typeface="Comic Sans MS"/>
              </a:rPr>
              <a:t>a</a:t>
            </a:r>
            <a:r>
              <a:rPr lang="en-US" sz="2400" dirty="0" smtClean="0">
                <a:latin typeface="Comic Sans MS"/>
                <a:cs typeface="Comic Sans MS"/>
              </a:rPr>
              <a:t> rain or </a:t>
            </a:r>
            <a:r>
              <a:rPr lang="en-US" sz="2400" dirty="0">
                <a:latin typeface="Comic Sans MS"/>
                <a:cs typeface="Comic Sans MS"/>
              </a:rPr>
              <a:t>any other form </a:t>
            </a:r>
            <a:r>
              <a:rPr lang="en-US" sz="2400" dirty="0" smtClean="0">
                <a:latin typeface="Comic Sans MS"/>
                <a:cs typeface="Comic Sans MS"/>
              </a:rPr>
              <a:t>of precipitation </a:t>
            </a:r>
            <a:r>
              <a:rPr lang="en-US" sz="2400" dirty="0">
                <a:latin typeface="Comic Sans MS"/>
                <a:cs typeface="Comic Sans MS"/>
              </a:rPr>
              <a:t>that is </a:t>
            </a:r>
            <a:r>
              <a:rPr lang="en-US" sz="2400" dirty="0" smtClean="0">
                <a:latin typeface="Comic Sans MS"/>
                <a:cs typeface="Comic Sans MS"/>
              </a:rPr>
              <a:t>unusually acidic, </a:t>
            </a:r>
            <a:r>
              <a:rPr lang="en-US" sz="2400" dirty="0">
                <a:latin typeface="Comic Sans MS"/>
                <a:cs typeface="Comic Sans MS"/>
              </a:rPr>
              <a:t>i.e. elevated levels of hydrogen ions (low </a:t>
            </a:r>
            <a:r>
              <a:rPr lang="en-US" sz="2400" dirty="0" smtClean="0">
                <a:latin typeface="Comic Sans MS"/>
                <a:cs typeface="Comic Sans MS"/>
              </a:rPr>
              <a:t>pH)</a:t>
            </a:r>
            <a:r>
              <a:rPr lang="en-US" sz="2400" dirty="0">
                <a:latin typeface="Comic Sans MS"/>
                <a:cs typeface="Comic Sans MS"/>
              </a:rPr>
              <a:t>. It can have harmful effects on plants, aquatic animals, and infrastructure through the process of wet deposition.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555" y="4024713"/>
            <a:ext cx="6265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Reaction: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					SO</a:t>
            </a:r>
            <a:r>
              <a:rPr lang="en-US" sz="2400" baseline="-25000" dirty="0" smtClean="0">
                <a:latin typeface="Comic Sans MS"/>
                <a:cs typeface="Comic Sans MS"/>
              </a:rPr>
              <a:t>3</a:t>
            </a:r>
            <a:r>
              <a:rPr lang="en-US" sz="2400" dirty="0" smtClean="0">
                <a:latin typeface="Comic Sans MS"/>
                <a:cs typeface="Comic Sans MS"/>
              </a:rPr>
              <a:t> + H</a:t>
            </a:r>
            <a:r>
              <a:rPr lang="en-US" sz="2400" baseline="-250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O   </a:t>
            </a:r>
            <a:r>
              <a:rPr lang="en-US" sz="2400" dirty="0" err="1" smtClean="0">
                <a:latin typeface="Comic Sans MS"/>
                <a:cs typeface="Comic Sans MS"/>
                <a:sym typeface="Wingdings"/>
              </a:rPr>
              <a:t></a:t>
            </a:r>
            <a:r>
              <a:rPr lang="en-US" sz="2400" dirty="0" smtClean="0">
                <a:latin typeface="Comic Sans MS"/>
                <a:cs typeface="Comic Sans MS"/>
                <a:sym typeface="Wingdings"/>
              </a:rPr>
              <a:t> H</a:t>
            </a:r>
            <a:r>
              <a:rPr lang="en-US" sz="2400" baseline="-25000" dirty="0" smtClean="0">
                <a:latin typeface="Comic Sans MS"/>
                <a:cs typeface="Comic Sans MS"/>
                <a:sym typeface="Wingdings"/>
              </a:rPr>
              <a:t>2</a:t>
            </a:r>
            <a:r>
              <a:rPr lang="en-US" sz="2400" dirty="0" smtClean="0">
                <a:latin typeface="Comic Sans MS"/>
                <a:cs typeface="Comic Sans MS"/>
                <a:sym typeface="Wingdings"/>
              </a:rPr>
              <a:t>SO</a:t>
            </a:r>
            <a:r>
              <a:rPr lang="en-US" sz="2400" baseline="-25000" dirty="0" smtClean="0">
                <a:latin typeface="Comic Sans MS"/>
                <a:cs typeface="Comic Sans MS"/>
                <a:sym typeface="Wingdings"/>
              </a:rPr>
              <a:t>4</a:t>
            </a:r>
            <a:endParaRPr lang="en-US" sz="2400" dirty="0" smtClean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112" y="369332"/>
            <a:ext cx="84102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Indicators of A Chemical Reaction</a:t>
            </a:r>
            <a:endParaRPr lang="en-US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112" y="1862667"/>
            <a:ext cx="84102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omic Sans MS"/>
                <a:cs typeface="Comic Sans MS"/>
              </a:rPr>
              <a:t>There are 5 clues </a:t>
            </a:r>
          </a:p>
          <a:p>
            <a:pPr algn="ctr"/>
            <a:r>
              <a:rPr lang="en-US" sz="4400" dirty="0" smtClean="0">
                <a:latin typeface="Comic Sans MS"/>
                <a:cs typeface="Comic Sans MS"/>
              </a:rPr>
              <a:t>that can help identify a chemical change</a:t>
            </a:r>
            <a:endParaRPr lang="en-US" sz="4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7334" y="353943"/>
            <a:ext cx="6124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1. </a:t>
            </a:r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Colour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 Change</a:t>
            </a:r>
            <a:endParaRPr lang="en-U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836" y="1372271"/>
            <a:ext cx="2977444" cy="3870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664" y="369332"/>
            <a:ext cx="9256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2. Gas or Bubbles are produced</a:t>
            </a:r>
            <a:endParaRPr lang="en-US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889" y="1156773"/>
            <a:ext cx="3671006" cy="5300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271</Words>
  <Application>Microsoft Macintosh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Alycia Langlois</dc:creator>
  <cp:lastModifiedBy>Alycia Langlois</cp:lastModifiedBy>
  <cp:revision>2</cp:revision>
  <dcterms:created xsi:type="dcterms:W3CDTF">2016-01-27T03:17:48Z</dcterms:created>
  <dcterms:modified xsi:type="dcterms:W3CDTF">2016-01-27T03:19:18Z</dcterms:modified>
</cp:coreProperties>
</file>