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  <p:clrMru>
    <a:srgbClr val="F7FF97"/>
    <a:srgbClr val="005D00"/>
    <a:srgbClr val="3AD831"/>
    <a:srgbClr val="0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A093-A511-D343-8A21-F1E7E0C9A32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04EFE-8B02-0C43-85FA-BFA3BF924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50BE7-6968-9B40-99BF-6EFFB1B417C8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92E76-E077-2E4C-973C-5B94C2AD6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92E76-E077-2E4C-973C-5B94C2AD6D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DD272-7D07-1243-A10D-1AF84CC70BBF}" type="datetimeFigureOut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72C3-0F43-2A40-9EC2-6A6E61B76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7765" y="1924557"/>
            <a:ext cx="8217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Comic Sans MS"/>
                <a:cs typeface="Comic Sans MS"/>
              </a:rPr>
              <a:t>Molecules and Compounds</a:t>
            </a:r>
            <a:endParaRPr lang="en-US" sz="4800" b="1" u="sng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4306" y="2755554"/>
            <a:ext cx="466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Physical Science </a:t>
            </a:r>
            <a:r>
              <a:rPr lang="en-US" sz="3600" dirty="0" smtClean="0">
                <a:latin typeface="Comic Sans MS"/>
                <a:cs typeface="Comic Sans MS"/>
              </a:rPr>
              <a:t>20</a:t>
            </a:r>
            <a:endParaRPr lang="en-US" sz="3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059" y="209176"/>
            <a:ext cx="5363882" cy="687295"/>
            <a:chOff x="2017059" y="209176"/>
            <a:chExt cx="5363882" cy="687295"/>
          </a:xfrm>
        </p:grpSpPr>
        <p:sp>
          <p:nvSpPr>
            <p:cNvPr id="2" name="TextBox 1"/>
            <p:cNvSpPr txBox="1"/>
            <p:nvPr/>
          </p:nvSpPr>
          <p:spPr>
            <a:xfrm>
              <a:off x="2017059" y="209176"/>
              <a:ext cx="53638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u="sng" dirty="0" smtClean="0">
                  <a:latin typeface="Comic Sans MS"/>
                  <a:cs typeface="Comic Sans MS"/>
                </a:rPr>
                <a:t>Naming Ionic Compounds</a:t>
              </a:r>
              <a:endParaRPr lang="en-US" sz="2400" u="sng" dirty="0">
                <a:latin typeface="Comic Sans MS"/>
                <a:cs typeface="Comic Sans M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674471" y="209176"/>
              <a:ext cx="4049058" cy="68729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03412" y="1210235"/>
            <a:ext cx="35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Basic Naming</a:t>
            </a:r>
            <a:endParaRPr lang="en-US" sz="2400" u="sng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412" y="1671900"/>
            <a:ext cx="8516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The first element is the </a:t>
            </a:r>
            <a:r>
              <a:rPr lang="en-US" sz="2400" dirty="0" err="1" smtClean="0">
                <a:latin typeface="Comic Sans MS"/>
                <a:cs typeface="Comic Sans MS"/>
              </a:rPr>
              <a:t>Cation</a:t>
            </a:r>
            <a:r>
              <a:rPr lang="en-US" sz="2400" dirty="0" smtClean="0">
                <a:latin typeface="Comic Sans MS"/>
                <a:cs typeface="Comic Sans MS"/>
              </a:rPr>
              <a:t> (+) or metal ion. </a:t>
            </a:r>
          </a:p>
          <a:p>
            <a:pPr marL="342900" indent="-342900"/>
            <a:r>
              <a:rPr lang="en-US" sz="2400" dirty="0" smtClean="0">
                <a:latin typeface="Comic Sans MS"/>
                <a:cs typeface="Comic Sans MS"/>
              </a:rPr>
              <a:t>	The first element does not change its name.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411" y="1210235"/>
            <a:ext cx="8322235" cy="5348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03620" y="4219885"/>
            <a:ext cx="364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/>
                <a:cs typeface="Comic Sans MS"/>
              </a:rPr>
              <a:t>	</a:t>
            </a:r>
            <a:r>
              <a:rPr lang="en-US" sz="3600" dirty="0" err="1" smtClean="0">
                <a:latin typeface="Comic Sans MS"/>
                <a:cs typeface="Comic Sans MS"/>
              </a:rPr>
              <a:t>Cl</a:t>
            </a:r>
            <a:r>
              <a:rPr lang="en-US" sz="3600" dirty="0" smtClean="0">
                <a:latin typeface="Comic Sans MS"/>
                <a:cs typeface="Comic Sans MS"/>
              </a:rPr>
              <a:t> - </a:t>
            </a:r>
            <a:r>
              <a:rPr lang="en-US" sz="3600" dirty="0" smtClean="0">
                <a:latin typeface="Comic Sans MS"/>
                <a:cs typeface="Comic Sans MS"/>
                <a:sym typeface="Wingdings"/>
              </a:rPr>
              <a:t> </a:t>
            </a:r>
            <a:r>
              <a:rPr lang="en-US" sz="3600" dirty="0" err="1" smtClean="0">
                <a:latin typeface="Comic Sans MS"/>
                <a:cs typeface="Comic Sans MS"/>
                <a:sym typeface="Wingdings"/>
              </a:rPr>
              <a:t>Chlor</a:t>
            </a:r>
            <a:r>
              <a:rPr lang="en-US" sz="3600" dirty="0" smtClean="0">
                <a:latin typeface="Comic Sans MS"/>
                <a:cs typeface="Comic Sans MS"/>
                <a:sym typeface="Wingdings"/>
              </a:rPr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03412" y="2881057"/>
            <a:ext cx="8322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2. The second element is the anion(-) or non metal ion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    The second element drops its ending and adds ‘</a:t>
            </a:r>
            <a:r>
              <a:rPr lang="en-US" sz="2400" dirty="0" err="1" smtClean="0">
                <a:latin typeface="Comic Sans MS"/>
                <a:cs typeface="Comic Sans MS"/>
              </a:rPr>
              <a:t>ide</a:t>
            </a:r>
            <a:r>
              <a:rPr lang="en-US" sz="2400" dirty="0" smtClean="0">
                <a:latin typeface="Comic Sans MS"/>
                <a:cs typeface="Comic Sans MS"/>
              </a:rPr>
              <a:t>’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412" y="3758220"/>
            <a:ext cx="2271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Examples:</a:t>
            </a:r>
            <a:endParaRPr lang="en-US" sz="2400" u="sng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2786" y="5080574"/>
            <a:ext cx="203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F – Flour 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9073" y="4219885"/>
            <a:ext cx="1643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ine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09073" y="4219885"/>
            <a:ext cx="85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ide</a:t>
            </a:r>
            <a:endParaRPr lang="en-US" sz="3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5465" y="5080574"/>
            <a:ext cx="95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ine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5465" y="5080574"/>
            <a:ext cx="100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ide</a:t>
            </a:r>
            <a:endParaRPr lang="en-US" sz="3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5" grpId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118" y="184666"/>
            <a:ext cx="3212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Basic Naming Continued...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117" y="986118"/>
            <a:ext cx="85463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3. For Polyatomic ions, use the table provided. Their names   do not need to be changed.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8471" y="2094114"/>
            <a:ext cx="351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Basic Naming Examples</a:t>
            </a:r>
            <a:endParaRPr lang="en-US" sz="2400" u="sng" dirty="0"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60176" y="3003176"/>
            <a:ext cx="7709647" cy="461665"/>
            <a:chOff x="1860176" y="3003176"/>
            <a:chExt cx="770964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1860176" y="3003176"/>
              <a:ext cx="1748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/>
                  <a:cs typeface="Comic Sans MS"/>
                </a:rPr>
                <a:t>a. </a:t>
              </a:r>
              <a:r>
                <a:rPr lang="en-US" sz="2400" dirty="0" err="1" smtClean="0">
                  <a:latin typeface="Comic Sans MS"/>
                  <a:cs typeface="Comic Sans MS"/>
                </a:rPr>
                <a:t>LiCl</a:t>
              </a:r>
              <a:r>
                <a:rPr lang="en-US" dirty="0" smtClean="0"/>
                <a:t> - 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85234" y="3095509"/>
              <a:ext cx="5184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________________________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27176" y="3003176"/>
            <a:ext cx="424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lithium chloride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0176" y="4120221"/>
            <a:ext cx="6147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. MgBr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 			   _______________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5234" y="4103220"/>
            <a:ext cx="326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magnesium bromide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0176" y="5357874"/>
            <a:ext cx="579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c</a:t>
            </a:r>
            <a:r>
              <a:rPr lang="en-US" sz="2400" dirty="0" smtClean="0">
                <a:latin typeface="Comic Sans MS"/>
                <a:cs typeface="Comic Sans MS"/>
              </a:rPr>
              <a:t>. CaCl</a:t>
            </a:r>
            <a:r>
              <a:rPr lang="en-US" sz="2400" baseline="-25000" dirty="0" smtClean="0">
                <a:latin typeface="Comic Sans MS"/>
                <a:cs typeface="Comic Sans MS"/>
              </a:rPr>
              <a:t>2 </a:t>
            </a:r>
            <a:r>
              <a:rPr lang="en-US" sz="2400" dirty="0" smtClean="0">
                <a:latin typeface="Comic Sans MS"/>
                <a:cs typeface="Comic Sans MS"/>
              </a:rPr>
              <a:t>-               _______________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7176" y="5357874"/>
            <a:ext cx="289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calcium chloride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882" y="194235"/>
            <a:ext cx="8172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Naming Transition Metals With More Than One Charge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586" y="1120588"/>
            <a:ext cx="860611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1. </a:t>
            </a:r>
            <a:r>
              <a:rPr lang="en-US" sz="2400" u="sng" dirty="0" smtClean="0">
                <a:latin typeface="Comic Sans MS"/>
                <a:cs typeface="Comic Sans MS"/>
              </a:rPr>
              <a:t>Stock System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Use Roman numerals in brackets to indicate the charge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This system is most commonly used </a:t>
            </a:r>
            <a:r>
              <a:rPr lang="en-US" sz="2400" dirty="0" smtClean="0"/>
              <a:t>	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8824" y="2629646"/>
            <a:ext cx="17032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sz="2400" u="sng" dirty="0" smtClean="0">
                <a:latin typeface="Comic Sans MS"/>
                <a:cs typeface="Comic Sans MS"/>
              </a:rPr>
              <a:t>Examples: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15882" y="4751294"/>
            <a:ext cx="147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2118" y="3691475"/>
            <a:ext cx="33916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Sn</a:t>
            </a:r>
            <a:r>
              <a:rPr lang="en-US" sz="3200" baseline="30000" dirty="0" smtClean="0">
                <a:latin typeface="Comic Sans MS"/>
                <a:cs typeface="Comic Sans MS"/>
              </a:rPr>
              <a:t>+4 </a:t>
            </a:r>
            <a:r>
              <a:rPr lang="en-US" sz="3200" dirty="0" smtClean="0">
                <a:latin typeface="Comic Sans MS"/>
                <a:cs typeface="Comic Sans MS"/>
                <a:sym typeface="Wingdings"/>
              </a:rPr>
              <a:t> - 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cs typeface="Comic Sans MS"/>
              </a:rPr>
              <a:t>Tin (IV)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2235" y="4751294"/>
            <a:ext cx="36456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Sn</a:t>
            </a:r>
            <a:r>
              <a:rPr lang="en-US" sz="3200" baseline="30000" dirty="0" smtClean="0">
                <a:latin typeface="Comic Sans MS"/>
                <a:cs typeface="Comic Sans MS"/>
              </a:rPr>
              <a:t>+2 </a:t>
            </a:r>
            <a:r>
              <a:rPr lang="en-US" sz="3200" dirty="0" smtClean="0">
                <a:latin typeface="Comic Sans MS"/>
                <a:cs typeface="Comic Sans MS"/>
                <a:sym typeface="Wingdings"/>
              </a:rPr>
              <a:t> - _______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72117" y="4751294"/>
            <a:ext cx="19423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cs typeface="Comic Sans MS"/>
              </a:rPr>
              <a:t>  Tin (II)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647" y="615553"/>
            <a:ext cx="8202706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2. </a:t>
            </a:r>
            <a:r>
              <a:rPr lang="en-US" sz="2400" u="sng" dirty="0" smtClean="0">
                <a:latin typeface="Comic Sans MS"/>
                <a:cs typeface="Comic Sans MS"/>
              </a:rPr>
              <a:t>Classical System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Mostly used by industries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Metals are referred to by their Latin names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69476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omic Sans MS"/>
                <a:cs typeface="Comic Sans MS"/>
              </a:rPr>
              <a:t>Naming Transition Metals With More Than One Charge </a:t>
            </a:r>
            <a:r>
              <a:rPr lang="en-US" sz="1600" u="sng" dirty="0" err="1" smtClean="0">
                <a:latin typeface="Comic Sans MS"/>
                <a:cs typeface="Comic Sans MS"/>
              </a:rPr>
              <a:t>Con’t</a:t>
            </a:r>
            <a:r>
              <a:rPr lang="en-US" sz="1600" u="sng" dirty="0" smtClean="0">
                <a:latin typeface="Comic Sans MS"/>
                <a:cs typeface="Comic Sans MS"/>
              </a:rPr>
              <a:t>…</a:t>
            </a:r>
            <a:endParaRPr lang="en-US" sz="16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3797" y="2092880"/>
            <a:ext cx="270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2352" y="4705350"/>
            <a:ext cx="7455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Name</a:t>
            </a:r>
            <a:r>
              <a:rPr lang="en-US" sz="2400" dirty="0" smtClean="0">
                <a:latin typeface="Comic Sans MS"/>
                <a:cs typeface="Comic Sans MS"/>
              </a:rPr>
              <a:t>				</a:t>
            </a:r>
            <a:r>
              <a:rPr lang="en-US" sz="2400" u="sng" dirty="0" smtClean="0">
                <a:latin typeface="Comic Sans MS"/>
                <a:cs typeface="Comic Sans MS"/>
              </a:rPr>
              <a:t>Elemental Symbol</a:t>
            </a:r>
            <a:r>
              <a:rPr lang="en-US" sz="2400" dirty="0" smtClean="0">
                <a:latin typeface="Comic Sans MS"/>
                <a:cs typeface="Comic Sans MS"/>
              </a:rPr>
              <a:t>				</a:t>
            </a:r>
            <a:r>
              <a:rPr lang="en-US" sz="2400" u="sng" dirty="0" smtClean="0">
                <a:latin typeface="Comic Sans MS"/>
                <a:cs typeface="Comic Sans MS"/>
              </a:rPr>
              <a:t>Latin Name</a:t>
            </a:r>
            <a:r>
              <a:rPr lang="en-US" sz="2400" dirty="0" smtClean="0">
                <a:latin typeface="Comic Sans MS"/>
                <a:cs typeface="Comic Sans MS"/>
              </a:rPr>
              <a:t>	</a:t>
            </a:r>
          </a:p>
          <a:p>
            <a:pPr algn="ctr"/>
            <a:endParaRPr lang="en-US" sz="2400" dirty="0" smtClean="0">
              <a:latin typeface="Comic Sans MS"/>
              <a:cs typeface="Comic Sans MS"/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Lead						</a:t>
            </a:r>
            <a:r>
              <a:rPr lang="en-US" sz="2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Pb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						</a:t>
            </a:r>
            <a:r>
              <a:rPr lang="en-US" sz="24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plumbum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150" y="2092880"/>
            <a:ext cx="2405468" cy="1926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706" y="403412"/>
            <a:ext cx="82027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Suffixes are used to identify their charges: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3647" y="1511408"/>
            <a:ext cx="8800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The suffix ‘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ous</a:t>
            </a:r>
            <a:r>
              <a:rPr lang="en-US" sz="2400" dirty="0" smtClean="0">
                <a:latin typeface="Comic Sans MS"/>
                <a:cs typeface="Comic Sans MS"/>
              </a:rPr>
              <a:t>’ : is used for ions with the lower charge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647" y="2556453"/>
            <a:ext cx="880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The suffix ‘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ic</a:t>
            </a:r>
            <a:r>
              <a:rPr lang="en-US" sz="2400" dirty="0" smtClean="0">
                <a:latin typeface="Comic Sans MS"/>
                <a:cs typeface="Comic Sans MS"/>
              </a:rPr>
              <a:t>’ : is used for ions with the higher charge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647" y="3466353"/>
            <a:ext cx="221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Examples:</a:t>
            </a:r>
            <a:endParaRPr lang="en-US" sz="2400" u="sng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8353" y="4168588"/>
            <a:ext cx="41835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	Cu</a:t>
            </a:r>
            <a:r>
              <a:rPr lang="en-US" sz="2800" baseline="30000" dirty="0" smtClean="0">
                <a:latin typeface="Comic Sans MS"/>
                <a:cs typeface="Comic Sans MS"/>
              </a:rPr>
              <a:t>+1 </a:t>
            </a:r>
            <a:r>
              <a:rPr lang="en-US" sz="2800" dirty="0" err="1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cs typeface="Comic Sans MS"/>
              </a:rPr>
              <a:t>cupr</a:t>
            </a:r>
            <a:r>
              <a:rPr lang="en-US" sz="2800" u="sng" dirty="0" smtClean="0">
                <a:latin typeface="Comic Sans MS"/>
                <a:cs typeface="Comic Sans MS"/>
              </a:rPr>
              <a:t>___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	Cu</a:t>
            </a:r>
            <a:r>
              <a:rPr lang="en-US" sz="2800" baseline="30000" dirty="0" smtClean="0">
                <a:latin typeface="Comic Sans MS"/>
                <a:cs typeface="Comic Sans MS"/>
              </a:rPr>
              <a:t>+2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cs typeface="Comic Sans MS"/>
              </a:rPr>
              <a:t>cupr</a:t>
            </a:r>
            <a:r>
              <a:rPr lang="en-US" sz="2800" dirty="0" smtClean="0">
                <a:latin typeface="Comic Sans MS"/>
                <a:cs typeface="Comic Sans MS"/>
              </a:rPr>
              <a:t>___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8941" y="4168588"/>
            <a:ext cx="1180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ous</a:t>
            </a:r>
            <a:endParaRPr lang="en-US" sz="28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8941" y="5030362"/>
            <a:ext cx="11803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8941" y="239059"/>
            <a:ext cx="40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Writing Formulas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706" y="493059"/>
            <a:ext cx="8471647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sz="2400" u="sng" dirty="0" smtClean="0">
                <a:latin typeface="Comic Sans MS"/>
                <a:cs typeface="Comic Sans MS"/>
              </a:rPr>
              <a:t>Basic Formulas</a:t>
            </a:r>
          </a:p>
          <a:p>
            <a:r>
              <a:rPr lang="en-US" sz="2400" dirty="0" smtClean="0"/>
              <a:t> </a:t>
            </a:r>
          </a:p>
          <a:p>
            <a:pPr marL="457200" lvl="0" indent="-457200">
              <a:buAutoNum type="arabicPeriod"/>
            </a:pPr>
            <a:r>
              <a:rPr lang="en-US" sz="2400" dirty="0" err="1" smtClean="0">
                <a:latin typeface="Comic Sans MS"/>
                <a:cs typeface="Comic Sans MS"/>
              </a:rPr>
              <a:t>Cations</a:t>
            </a:r>
            <a:r>
              <a:rPr lang="en-US" sz="2400" dirty="0" smtClean="0">
                <a:latin typeface="Comic Sans MS"/>
                <a:cs typeface="Comic Sans MS"/>
              </a:rPr>
              <a:t> (+) written first</a:t>
            </a:r>
          </a:p>
          <a:p>
            <a:pPr marL="457200" lvl="0" indent="-457200">
              <a:buAutoNum type="arabicPeriod"/>
            </a:pP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2. Anions (-) written second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3. Determine the charge on each ion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4. The sum of the charges should add up to zero; Add ions until a neutral molecule is formed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5. If more than one ion is needed, indicate this by using a subscript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6. Charges of the same value cancel out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6114" y="268941"/>
            <a:ext cx="1745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 smtClean="0">
                <a:latin typeface="Comic Sans MS"/>
                <a:cs typeface="Comic Sans MS"/>
              </a:rPr>
              <a:t>Examples</a:t>
            </a:r>
            <a:endParaRPr lang="en-US" sz="2800" u="sng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588" y="1105647"/>
            <a:ext cx="321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a. Sodium chloride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5059" y="2489636"/>
            <a:ext cx="116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Na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0233" y="2489636"/>
            <a:ext cx="871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Cl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7529" y="2304970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613" y="2258803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6940" y="2304970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0835" y="2304970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21554" y="1299882"/>
            <a:ext cx="3391648" cy="642471"/>
            <a:chOff x="5321554" y="1299882"/>
            <a:chExt cx="3391648" cy="642471"/>
          </a:xfrm>
        </p:grpSpPr>
        <p:sp>
          <p:nvSpPr>
            <p:cNvPr id="10" name="Line Callout 1 9"/>
            <p:cNvSpPr/>
            <p:nvPr/>
          </p:nvSpPr>
          <p:spPr>
            <a:xfrm>
              <a:off x="5321554" y="1299882"/>
              <a:ext cx="3391648" cy="642471"/>
            </a:xfrm>
            <a:prstGeom prst="borderCallout1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21554" y="1336479"/>
              <a:ext cx="339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/>
                  <a:cs typeface="Comic Sans MS"/>
                </a:rPr>
                <a:t> (+1) + (-1) = 0 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21554" y="2304970"/>
            <a:ext cx="3391648" cy="1615827"/>
            <a:chOff x="5321554" y="2304970"/>
            <a:chExt cx="3391648" cy="1615827"/>
          </a:xfrm>
        </p:grpSpPr>
        <p:sp>
          <p:nvSpPr>
            <p:cNvPr id="12" name="Line Callout 2 11"/>
            <p:cNvSpPr/>
            <p:nvPr/>
          </p:nvSpPr>
          <p:spPr>
            <a:xfrm>
              <a:off x="5321554" y="2304970"/>
              <a:ext cx="3391648" cy="1615827"/>
            </a:xfrm>
            <a:prstGeom prst="borderCallout2">
              <a:avLst>
                <a:gd name="adj1" fmla="val 31336"/>
                <a:gd name="adj2" fmla="val -2166"/>
                <a:gd name="adj3" fmla="val 33185"/>
                <a:gd name="adj4" fmla="val -16667"/>
                <a:gd name="adj5" fmla="val 33440"/>
                <a:gd name="adj6" fmla="val -36534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1554" y="2351137"/>
              <a:ext cx="33916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We only need one of each so we do not need to write a subscript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21554" y="4303059"/>
            <a:ext cx="3391648" cy="1016000"/>
            <a:chOff x="5321554" y="4303059"/>
            <a:chExt cx="3391648" cy="1016000"/>
          </a:xfrm>
        </p:grpSpPr>
        <p:sp>
          <p:nvSpPr>
            <p:cNvPr id="16" name="Line Callout 1 15"/>
            <p:cNvSpPr/>
            <p:nvPr/>
          </p:nvSpPr>
          <p:spPr>
            <a:xfrm>
              <a:off x="5321554" y="4303059"/>
              <a:ext cx="3391648" cy="1016000"/>
            </a:xfrm>
            <a:prstGeom prst="borderCallout1">
              <a:avLst>
                <a:gd name="adj1" fmla="val 18750"/>
                <a:gd name="adj2" fmla="val -8333"/>
                <a:gd name="adj3" fmla="val -71265"/>
                <a:gd name="adj4" fmla="val -40535"/>
              </a:avLst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1554" y="4303059"/>
              <a:ext cx="33916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/>
                  <a:cs typeface="Comic Sans MS"/>
                </a:rPr>
                <a:t>Same charge on each: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+1				-1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500849" y="4610836"/>
            <a:ext cx="30031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FF0000"/>
                </a:solidFill>
              </a:rPr>
              <a:t>/		         /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58691" y="4610836"/>
            <a:ext cx="2855421" cy="962223"/>
            <a:chOff x="1558691" y="4610836"/>
            <a:chExt cx="2855421" cy="962223"/>
          </a:xfrm>
        </p:grpSpPr>
        <p:sp>
          <p:nvSpPr>
            <p:cNvPr id="21" name="Rectangle 20"/>
            <p:cNvSpPr/>
            <p:nvPr/>
          </p:nvSpPr>
          <p:spPr>
            <a:xfrm>
              <a:off x="1558691" y="4610836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6353" y="4610836"/>
              <a:ext cx="2547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rgbClr val="0000FF"/>
                  </a:solidFill>
                  <a:latin typeface="Comic Sans MS"/>
                  <a:cs typeface="Comic Sans MS"/>
                </a:rPr>
                <a:t>NaCl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294" y="627529"/>
            <a:ext cx="388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. calcium chloride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1765" y="2166471"/>
            <a:ext cx="92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Ca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7706" y="2166471"/>
            <a:ext cx="147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Cl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5059" y="1981805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6764" y="1981805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9114" y="1981805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000" y="1981805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4945529" y="1089195"/>
            <a:ext cx="3795059" cy="643982"/>
          </a:xfrm>
          <a:prstGeom prst="borderCallout1">
            <a:avLst>
              <a:gd name="adj1" fmla="val 18750"/>
              <a:gd name="adj2" fmla="val -8333"/>
              <a:gd name="adj3" fmla="val 170503"/>
              <a:gd name="adj4" fmla="val -391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45529" y="1089194"/>
            <a:ext cx="3795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(+2) + (-1) =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5529" y="1089194"/>
            <a:ext cx="361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(+2) + (-1) + (-1) = 0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45529" y="2166471"/>
            <a:ext cx="3795059" cy="1938993"/>
            <a:chOff x="4945529" y="2166471"/>
            <a:chExt cx="3795059" cy="1938993"/>
          </a:xfrm>
        </p:grpSpPr>
        <p:sp>
          <p:nvSpPr>
            <p:cNvPr id="13" name="Line Callout 1 12"/>
            <p:cNvSpPr/>
            <p:nvPr/>
          </p:nvSpPr>
          <p:spPr>
            <a:xfrm>
              <a:off x="4945529" y="2166472"/>
              <a:ext cx="3795059" cy="1938992"/>
            </a:xfrm>
            <a:prstGeom prst="borderCallout1">
              <a:avLst>
                <a:gd name="adj1" fmla="val 21832"/>
                <a:gd name="adj2" fmla="val -8333"/>
                <a:gd name="adj3" fmla="val 23493"/>
                <a:gd name="adj4" fmla="val -3557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5529" y="2166471"/>
              <a:ext cx="379505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We need 2 </a:t>
              </a:r>
              <a:r>
                <a:rPr lang="en-US" sz="2400" dirty="0" err="1" smtClean="0">
                  <a:latin typeface="Comic Sans MS"/>
                  <a:cs typeface="Comic Sans MS"/>
                </a:rPr>
                <a:t>Cl</a:t>
              </a:r>
              <a:r>
                <a:rPr lang="en-US" sz="2400" dirty="0" smtClean="0">
                  <a:latin typeface="Comic Sans MS"/>
                  <a:cs typeface="Comic Sans MS"/>
                </a:rPr>
                <a:t> to neutralize the Ca.</a:t>
              </a:r>
            </a:p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Because we have more than one, we need a subscript: Cl</a:t>
              </a:r>
              <a:r>
                <a:rPr lang="en-US" sz="2400" baseline="-25000" dirty="0" smtClean="0">
                  <a:latin typeface="Comic Sans MS"/>
                  <a:cs typeface="Comic Sans MS"/>
                </a:rPr>
                <a:t>2</a:t>
              </a:r>
              <a:endParaRPr lang="en-US" sz="2400" dirty="0" smtClean="0">
                <a:latin typeface="Comic Sans MS"/>
                <a:cs typeface="Comic Sans MS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39341" y="4837947"/>
            <a:ext cx="2017423" cy="962223"/>
            <a:chOff x="1039341" y="4837947"/>
            <a:chExt cx="2017423" cy="962223"/>
          </a:xfrm>
        </p:grpSpPr>
        <p:sp>
          <p:nvSpPr>
            <p:cNvPr id="17" name="Rectangle 16"/>
            <p:cNvSpPr/>
            <p:nvPr/>
          </p:nvSpPr>
          <p:spPr>
            <a:xfrm>
              <a:off x="1039341" y="4837947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39341" y="4837947"/>
              <a:ext cx="20174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CaCl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45529" y="4586941"/>
            <a:ext cx="379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/>
                <a:cs typeface="Comic Sans MS"/>
              </a:rPr>
              <a:t>SHORTCUT: CRISS CROSS</a:t>
            </a:r>
            <a:endParaRPr lang="en-US" sz="3600" b="1" dirty="0">
              <a:latin typeface="Comic Sans MS"/>
              <a:cs typeface="Comic Sans M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583765" y="2397303"/>
            <a:ext cx="1535349" cy="415499"/>
          </a:xfrm>
          <a:prstGeom prst="straightConnector1">
            <a:avLst/>
          </a:prstGeom>
          <a:ln w="635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1397000" y="2397303"/>
            <a:ext cx="1659764" cy="415497"/>
          </a:xfrm>
          <a:prstGeom prst="straightConnector1">
            <a:avLst/>
          </a:prstGeom>
          <a:ln w="508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1" grpId="1"/>
      <p:bldP spid="12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13765" y="179293"/>
            <a:ext cx="8830235" cy="1738630"/>
            <a:chOff x="313765" y="179293"/>
            <a:chExt cx="8830235" cy="1738630"/>
          </a:xfrm>
        </p:grpSpPr>
        <p:sp>
          <p:nvSpPr>
            <p:cNvPr id="2" name="TextBox 1"/>
            <p:cNvSpPr txBox="1"/>
            <p:nvPr/>
          </p:nvSpPr>
          <p:spPr>
            <a:xfrm>
              <a:off x="313765" y="179293"/>
              <a:ext cx="8830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Formulas for Transition Metals With More Than One Charge</a:t>
              </a:r>
              <a:r>
                <a:rPr lang="en-US" sz="2400" dirty="0" smtClean="0">
                  <a:latin typeface="Comic Sans MS"/>
                  <a:cs typeface="Comic Sans MS"/>
                </a:rPr>
                <a:t> 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3765" y="809927"/>
              <a:ext cx="762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lvl="0" indent="-457200">
                <a:buAutoNum type="arabicPeriod"/>
              </a:pPr>
              <a:r>
                <a:rPr lang="en-US" sz="2400" dirty="0" smtClean="0">
                  <a:latin typeface="Comic Sans MS"/>
                  <a:cs typeface="Comic Sans MS"/>
                </a:rPr>
                <a:t>Follow basic formulas</a:t>
              </a:r>
            </a:p>
            <a:p>
              <a:pPr lvl="0"/>
              <a:r>
                <a:rPr lang="en-US" sz="2400" dirty="0" smtClean="0">
                  <a:latin typeface="Comic Sans MS"/>
                  <a:cs typeface="Comic Sans MS"/>
                </a:rPr>
                <a:t>2. Use Roman numerals to find the charge of the ion</a:t>
              </a:r>
            </a:p>
            <a:p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3765" y="809927"/>
            <a:ext cx="333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a. cobalt (II) chloride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3647" y="1696659"/>
            <a:ext cx="116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Co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0233" y="1696659"/>
            <a:ext cx="871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Cl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3176" y="1614233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6114" y="1696659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5117" y="1614233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6459" y="1650492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Line Callout 1 9"/>
          <p:cNvSpPr/>
          <p:nvPr/>
        </p:nvSpPr>
        <p:spPr>
          <a:xfrm>
            <a:off x="5543175" y="640958"/>
            <a:ext cx="3391648" cy="642471"/>
          </a:xfrm>
          <a:prstGeom prst="borderCallout1">
            <a:avLst>
              <a:gd name="adj1" fmla="val 58285"/>
              <a:gd name="adj2" fmla="val -3928"/>
              <a:gd name="adj3" fmla="val 186919"/>
              <a:gd name="adj4" fmla="val -3921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10"/>
          <p:cNvSpPr txBox="1"/>
          <p:nvPr/>
        </p:nvSpPr>
        <p:spPr>
          <a:xfrm>
            <a:off x="5543175" y="640958"/>
            <a:ext cx="3391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(+2) + (-1) = 1 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543175" y="2342990"/>
            <a:ext cx="3391648" cy="2123658"/>
            <a:chOff x="5321554" y="2804655"/>
            <a:chExt cx="3391648" cy="2123658"/>
          </a:xfrm>
        </p:grpSpPr>
        <p:sp>
          <p:nvSpPr>
            <p:cNvPr id="21" name="Line Callout 2 11"/>
            <p:cNvSpPr/>
            <p:nvPr/>
          </p:nvSpPr>
          <p:spPr>
            <a:xfrm>
              <a:off x="5321554" y="2804655"/>
              <a:ext cx="3391648" cy="2123658"/>
            </a:xfrm>
            <a:prstGeom prst="borderCallout2">
              <a:avLst>
                <a:gd name="adj1" fmla="val 38372"/>
                <a:gd name="adj2" fmla="val -6131"/>
                <a:gd name="adj3" fmla="val 24743"/>
                <a:gd name="adj4" fmla="val -23275"/>
                <a:gd name="adj5" fmla="val 9518"/>
                <a:gd name="adj6" fmla="val -41821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21554" y="2804655"/>
              <a:ext cx="339164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We only need 2 </a:t>
              </a:r>
              <a:r>
                <a:rPr lang="en-US" sz="2400" dirty="0" err="1" smtClean="0">
                  <a:latin typeface="Comic Sans MS"/>
                  <a:cs typeface="Comic Sans MS"/>
                </a:rPr>
                <a:t>Cl</a:t>
              </a:r>
              <a:r>
                <a:rPr lang="en-US" sz="2400" dirty="0" smtClean="0">
                  <a:latin typeface="Comic Sans MS"/>
                  <a:cs typeface="Comic Sans MS"/>
                </a:rPr>
                <a:t> to neutralize the Co. Because we have more than one,  we need a subscript: Cl</a:t>
              </a:r>
              <a:r>
                <a:rPr lang="en-US" sz="2400" baseline="-25000" dirty="0" smtClean="0">
                  <a:latin typeface="Comic Sans MS"/>
                  <a:cs typeface="Comic Sans MS"/>
                </a:rPr>
                <a:t>2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1283647" y="4224882"/>
            <a:ext cx="2855421" cy="962223"/>
            <a:chOff x="1558691" y="4610836"/>
            <a:chExt cx="2855421" cy="962223"/>
          </a:xfrm>
        </p:grpSpPr>
        <p:sp>
          <p:nvSpPr>
            <p:cNvPr id="17" name="Rectangle 16"/>
            <p:cNvSpPr/>
            <p:nvPr/>
          </p:nvSpPr>
          <p:spPr>
            <a:xfrm>
              <a:off x="1558691" y="4610836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6353" y="4610836"/>
              <a:ext cx="2547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CoCl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9292" y="179293"/>
            <a:ext cx="1867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43175" y="640958"/>
            <a:ext cx="3391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(+2) + (-1) + (-1) = 0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9764" y="5187105"/>
            <a:ext cx="379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mic Sans MS"/>
                <a:cs typeface="Comic Sans MS"/>
              </a:rPr>
              <a:t>SHORTCUT: CRISS CROSS</a:t>
            </a:r>
            <a:endParaRPr lang="en-US" sz="3600" b="1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2031069" y="1904408"/>
            <a:ext cx="1659764" cy="415497"/>
          </a:xfrm>
          <a:prstGeom prst="straightConnector1">
            <a:avLst/>
          </a:prstGeom>
          <a:ln w="508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155485" y="1927491"/>
            <a:ext cx="1535349" cy="415499"/>
          </a:xfrm>
          <a:prstGeom prst="straightConnector1">
            <a:avLst/>
          </a:prstGeom>
          <a:ln w="635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23" grpId="0" animBg="1"/>
      <p:bldP spid="24" grpId="0"/>
      <p:bldP spid="24" grpId="1"/>
      <p:bldP spid="26" grpId="0"/>
      <p:bldP spid="27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529" y="239059"/>
            <a:ext cx="836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Formulas for Compound with Polyatomic Ions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529" y="1001059"/>
            <a:ext cx="81130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Polyatomic ions are a group of atoms that hold a charge</a:t>
            </a:r>
          </a:p>
          <a:p>
            <a:pPr marL="457200" lvl="0" indent="-457200">
              <a:buAutoNum type="arabicPeriod"/>
            </a:pP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2. Use the tables provided to find charges on polyatomic ions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3. Follow formulas for basic naming and compounds with transition metals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4. NOTE: If more than one polyatomic ion is needed, make sure you put the WHOLE  ion in brackets followed by the subscript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294" y="358588"/>
            <a:ext cx="59764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Comic Sans MS"/>
                <a:cs typeface="Comic Sans MS"/>
              </a:rPr>
              <a:t>What is a Compound?</a:t>
            </a:r>
            <a:endParaRPr lang="en-US" sz="3200" u="sng" dirty="0"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0588" y="358588"/>
            <a:ext cx="4586941" cy="971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8706" y="1583765"/>
            <a:ext cx="8337176" cy="1938992"/>
            <a:chOff x="328706" y="1583765"/>
            <a:chExt cx="8337176" cy="1938992"/>
          </a:xfrm>
        </p:grpSpPr>
        <p:sp>
          <p:nvSpPr>
            <p:cNvPr id="4" name="TextBox 3"/>
            <p:cNvSpPr txBox="1"/>
            <p:nvPr/>
          </p:nvSpPr>
          <p:spPr>
            <a:xfrm>
              <a:off x="328706" y="1583765"/>
              <a:ext cx="833717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400" u="sng" dirty="0" smtClean="0">
                  <a:latin typeface="Comic Sans MS"/>
                  <a:cs typeface="Comic Sans MS"/>
                </a:rPr>
                <a:t>Pure Substance </a:t>
              </a:r>
              <a:r>
                <a:rPr lang="en-US" sz="2400" dirty="0" smtClean="0">
                  <a:latin typeface="Comic Sans MS"/>
                  <a:cs typeface="Comic Sans MS"/>
                </a:rPr>
                <a:t>: Can not be broken down into any simpler substance</a:t>
              </a:r>
            </a:p>
            <a:p>
              <a:pPr marL="342900" indent="-342900"/>
              <a:endParaRPr lang="en-US" sz="2400" dirty="0" smtClean="0">
                <a:latin typeface="Comic Sans MS"/>
                <a:cs typeface="Comic Sans MS"/>
              </a:endParaRPr>
            </a:p>
            <a:p>
              <a:pPr marL="1257300" lvl="2" indent="-342900"/>
              <a:r>
                <a:rPr lang="en-US" sz="2400" u="sng" dirty="0" smtClean="0">
                  <a:latin typeface="Comic Sans MS"/>
                  <a:cs typeface="Comic Sans MS"/>
                </a:rPr>
                <a:t>Example</a:t>
              </a:r>
              <a:r>
                <a:rPr lang="en-US" sz="2400" dirty="0" smtClean="0">
                  <a:latin typeface="Comic Sans MS"/>
                  <a:cs typeface="Comic Sans MS"/>
                </a:rPr>
                <a:t>:</a:t>
              </a:r>
            </a:p>
            <a:p>
              <a:pPr marL="1257300" lvl="2" indent="-342900"/>
              <a:r>
                <a:rPr lang="en-US" sz="2400" dirty="0">
                  <a:latin typeface="Comic Sans MS"/>
                  <a:cs typeface="Comic Sans MS"/>
                </a:rPr>
                <a:t>	</a:t>
              </a:r>
              <a:r>
                <a:rPr lang="en-US" sz="2400" dirty="0" smtClean="0">
                  <a:latin typeface="Comic Sans MS"/>
                  <a:cs typeface="Comic Sans MS"/>
                </a:rPr>
                <a:t>Elements O </a:t>
              </a:r>
              <a:r>
                <a:rPr lang="en-US" sz="2400" dirty="0" smtClean="0">
                  <a:latin typeface="Comic Sans MS"/>
                  <a:cs typeface="Comic Sans MS"/>
                  <a:sym typeface="Wingdings"/>
                </a:rPr>
                <a:t> Oxygen atoms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8706" y="1583765"/>
              <a:ext cx="2719294" cy="493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8706" y="4332941"/>
            <a:ext cx="8815294" cy="1938992"/>
            <a:chOff x="328706" y="4332941"/>
            <a:chExt cx="8815294" cy="1938992"/>
          </a:xfrm>
        </p:grpSpPr>
        <p:sp>
          <p:nvSpPr>
            <p:cNvPr id="7" name="TextBox 6"/>
            <p:cNvSpPr txBox="1"/>
            <p:nvPr/>
          </p:nvSpPr>
          <p:spPr>
            <a:xfrm>
              <a:off x="328706" y="4332941"/>
              <a:ext cx="88152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2. Made </a:t>
              </a:r>
              <a:r>
                <a:rPr lang="en-US" sz="2400" u="sng" dirty="0" smtClean="0">
                  <a:latin typeface="Comic Sans MS"/>
                </a:rPr>
                <a:t>up of 2 or more elements</a:t>
              </a:r>
            </a:p>
            <a:p>
              <a:endParaRPr lang="en-US" sz="2400" dirty="0" smtClean="0">
                <a:latin typeface="Comic Sans MS"/>
              </a:endParaRPr>
            </a:p>
            <a:p>
              <a:r>
                <a:rPr lang="en-US" sz="2400" dirty="0" smtClean="0">
                  <a:latin typeface="Comic Sans MS"/>
                </a:rPr>
                <a:t>		</a:t>
              </a:r>
              <a:r>
                <a:rPr lang="en-US" sz="2400" u="sng" dirty="0" smtClean="0">
                  <a:latin typeface="Comic Sans MS"/>
                </a:rPr>
                <a:t>Example</a:t>
              </a:r>
              <a:r>
                <a:rPr lang="en-US" sz="2400" dirty="0" smtClean="0">
                  <a:latin typeface="Comic Sans MS"/>
                </a:rPr>
                <a:t>:</a:t>
              </a:r>
            </a:p>
            <a:p>
              <a:r>
                <a:rPr lang="en-US" sz="2400" dirty="0" smtClean="0">
                  <a:latin typeface="Comic Sans MS"/>
                </a:rPr>
                <a:t>			Water – H</a:t>
              </a:r>
              <a:r>
                <a:rPr lang="en-US" sz="1600" dirty="0" smtClean="0">
                  <a:latin typeface="Comic Sans MS"/>
                </a:rPr>
                <a:t>2</a:t>
              </a:r>
              <a:r>
                <a:rPr lang="en-US" sz="2400" dirty="0" smtClean="0">
                  <a:latin typeface="Comic Sans MS"/>
                </a:rPr>
                <a:t>O</a:t>
              </a:r>
            </a:p>
            <a:p>
              <a:r>
                <a:rPr lang="en-US" sz="2400" dirty="0" smtClean="0">
                  <a:latin typeface="Comic Sans MS"/>
                </a:rPr>
                <a:t>			 is made up of the element Hydrogen and Oxygen</a:t>
              </a:r>
              <a:endParaRPr lang="en-US" sz="2400" dirty="0">
                <a:latin typeface="Comic Sans M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8706" y="4332941"/>
              <a:ext cx="5199529" cy="7171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3765" y="515610"/>
            <a:ext cx="343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Comic Sans MS"/>
                <a:cs typeface="Comic Sans MS"/>
              </a:rPr>
              <a:t>Examples</a:t>
            </a:r>
            <a:endParaRPr lang="en-US" sz="2800" u="sng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177" y="1255059"/>
            <a:ext cx="401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smtClean="0">
                <a:latin typeface="Comic Sans MS"/>
                <a:cs typeface="Comic Sans MS"/>
              </a:rPr>
              <a:t>magnesium phosphate: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27294" y="2235720"/>
            <a:ext cx="116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Mg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5843" y="2281887"/>
            <a:ext cx="1088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PO</a:t>
            </a:r>
            <a:r>
              <a:rPr lang="en-US" sz="3600" baseline="-25000" dirty="0" smtClean="0">
                <a:latin typeface="Comic Sans MS"/>
                <a:cs typeface="Comic Sans MS"/>
              </a:rPr>
              <a:t>4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097221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084" y="2051054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9411" y="2097221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03306" y="2097221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32941" y="2466552"/>
            <a:ext cx="1535349" cy="415499"/>
          </a:xfrm>
          <a:prstGeom prst="straightConnector1">
            <a:avLst/>
          </a:prstGeom>
          <a:ln w="635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959411" y="2466554"/>
            <a:ext cx="1659764" cy="415497"/>
          </a:xfrm>
          <a:prstGeom prst="straightConnector1">
            <a:avLst/>
          </a:prstGeom>
          <a:ln w="508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21"/>
          <p:cNvGrpSpPr/>
          <p:nvPr/>
        </p:nvGrpSpPr>
        <p:grpSpPr>
          <a:xfrm>
            <a:off x="2853765" y="3942982"/>
            <a:ext cx="4980696" cy="962223"/>
            <a:chOff x="1558691" y="4610836"/>
            <a:chExt cx="2870362" cy="962223"/>
          </a:xfrm>
        </p:grpSpPr>
        <p:sp>
          <p:nvSpPr>
            <p:cNvPr id="19" name="Rectangle 18"/>
            <p:cNvSpPr/>
            <p:nvPr/>
          </p:nvSpPr>
          <p:spPr>
            <a:xfrm>
              <a:off x="1558691" y="4610836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294" y="4610836"/>
              <a:ext cx="2547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Mg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3</a:t>
              </a:r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PO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4</a:t>
              </a:r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 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332941" y="3942982"/>
            <a:ext cx="2689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/>
                <a:cs typeface="Comic Sans MS"/>
              </a:rPr>
              <a:t>(     )</a:t>
            </a:r>
            <a:endParaRPr lang="en-US" sz="4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2353" y="5438588"/>
            <a:ext cx="791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DO NOT FORGET THE BRACKETS!</a:t>
            </a:r>
            <a:endParaRPr lang="en-US" sz="3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val 114"/>
          <p:cNvSpPr/>
          <p:nvPr/>
        </p:nvSpPr>
        <p:spPr>
          <a:xfrm>
            <a:off x="4148188" y="3260243"/>
            <a:ext cx="946752" cy="31155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88235" y="369332"/>
            <a:ext cx="3481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Covalent Compounds</a:t>
            </a:r>
            <a:endParaRPr lang="en-US" sz="2400" dirty="0" smtClean="0">
              <a:latin typeface="Comic Sans MS"/>
              <a:cs typeface="Comic Sans MS"/>
            </a:endParaRP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5882" y="1107996"/>
            <a:ext cx="7530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- Are formed when two non-metals (-) bond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05646" y="2007043"/>
            <a:ext cx="7246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-The two atoms approach each other attracting  the other atom’s electrons 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094940" y="2838040"/>
            <a:ext cx="3764135" cy="3752941"/>
            <a:chOff x="5094940" y="2838040"/>
            <a:chExt cx="3764135" cy="3752941"/>
          </a:xfrm>
        </p:grpSpPr>
        <p:grpSp>
          <p:nvGrpSpPr>
            <p:cNvPr id="24" name="Group 7"/>
            <p:cNvGrpSpPr/>
            <p:nvPr/>
          </p:nvGrpSpPr>
          <p:grpSpPr>
            <a:xfrm>
              <a:off x="5568576" y="3367854"/>
              <a:ext cx="2338892" cy="2682538"/>
              <a:chOff x="5259294" y="2098638"/>
              <a:chExt cx="2338892" cy="268253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5259294" y="2098638"/>
                <a:ext cx="2338892" cy="2682538"/>
              </a:xfrm>
              <a:prstGeom prst="ellipse">
                <a:avLst/>
              </a:prstGeom>
              <a:solidFill>
                <a:srgbClr val="CCFFCC"/>
              </a:solidFill>
              <a:ln w="635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8" name="TextBox 47"/>
              <p:cNvSpPr txBox="1"/>
              <p:nvPr/>
            </p:nvSpPr>
            <p:spPr>
              <a:xfrm>
                <a:off x="5513891" y="2735132"/>
                <a:ext cx="179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latin typeface="Comic Sans MS"/>
                    <a:cs typeface="Comic Sans MS"/>
                  </a:rPr>
                  <a:t>Cl</a:t>
                </a:r>
                <a:endParaRPr lang="en-US" sz="2800" b="1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49" name="Minus 48"/>
              <p:cNvSpPr/>
              <p:nvPr/>
            </p:nvSpPr>
            <p:spPr>
              <a:xfrm>
                <a:off x="5991412" y="3194458"/>
                <a:ext cx="1015999" cy="1018128"/>
              </a:xfrm>
              <a:prstGeom prst="mathMinus">
                <a:avLst/>
              </a:prstGeom>
              <a:solidFill>
                <a:srgbClr val="3AD831"/>
              </a:solidFill>
              <a:ln w="508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0"/>
            <p:cNvGrpSpPr/>
            <p:nvPr/>
          </p:nvGrpSpPr>
          <p:grpSpPr>
            <a:xfrm>
              <a:off x="5094940" y="3776380"/>
              <a:ext cx="776942" cy="687294"/>
              <a:chOff x="3914588" y="5169647"/>
              <a:chExt cx="776942" cy="687294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6" name="Group 23"/>
            <p:cNvGrpSpPr/>
            <p:nvPr/>
          </p:nvGrpSpPr>
          <p:grpSpPr>
            <a:xfrm>
              <a:off x="7025340" y="2838040"/>
              <a:ext cx="776942" cy="687294"/>
              <a:chOff x="3914588" y="5169647"/>
              <a:chExt cx="776942" cy="687294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119469" y="5864225"/>
              <a:ext cx="776942" cy="687294"/>
              <a:chOff x="3914588" y="5169647"/>
              <a:chExt cx="776942" cy="687294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8" name="Group 31"/>
            <p:cNvGrpSpPr/>
            <p:nvPr/>
          </p:nvGrpSpPr>
          <p:grpSpPr>
            <a:xfrm>
              <a:off x="5912223" y="5903687"/>
              <a:ext cx="776942" cy="687294"/>
              <a:chOff x="3914588" y="5169647"/>
              <a:chExt cx="776942" cy="687294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9" name="Group 34"/>
            <p:cNvGrpSpPr/>
            <p:nvPr/>
          </p:nvGrpSpPr>
          <p:grpSpPr>
            <a:xfrm>
              <a:off x="7802282" y="5030226"/>
              <a:ext cx="776942" cy="687294"/>
              <a:chOff x="3914588" y="5169647"/>
              <a:chExt cx="776942" cy="687294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30" name="Group 37"/>
            <p:cNvGrpSpPr/>
            <p:nvPr/>
          </p:nvGrpSpPr>
          <p:grpSpPr>
            <a:xfrm>
              <a:off x="7799293" y="3815842"/>
              <a:ext cx="776942" cy="687294"/>
              <a:chOff x="3914588" y="5169647"/>
              <a:chExt cx="776942" cy="687294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31" name="Group 40"/>
            <p:cNvGrpSpPr/>
            <p:nvPr/>
          </p:nvGrpSpPr>
          <p:grpSpPr>
            <a:xfrm>
              <a:off x="5720976" y="2838040"/>
              <a:ext cx="776942" cy="687294"/>
              <a:chOff x="3914588" y="5169647"/>
              <a:chExt cx="776942" cy="68729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8190753" y="3024207"/>
              <a:ext cx="668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mic Sans MS"/>
                  <a:cs typeface="Comic Sans MS"/>
                </a:rPr>
                <a:t>-1</a:t>
              </a:r>
              <a:endParaRPr lang="en-US" sz="2400" b="1" dirty="0">
                <a:latin typeface="Comic Sans MS"/>
                <a:cs typeface="Comic Sans MS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53100" y="2798578"/>
            <a:ext cx="3619206" cy="3906272"/>
            <a:chOff x="753100" y="2798578"/>
            <a:chExt cx="3619206" cy="3906272"/>
          </a:xfrm>
        </p:grpSpPr>
        <p:grpSp>
          <p:nvGrpSpPr>
            <p:cNvPr id="56" name="Group 26"/>
            <p:cNvGrpSpPr/>
            <p:nvPr/>
          </p:nvGrpSpPr>
          <p:grpSpPr>
            <a:xfrm>
              <a:off x="1645540" y="5978094"/>
              <a:ext cx="776942" cy="687294"/>
              <a:chOff x="3914588" y="5169647"/>
              <a:chExt cx="776942" cy="687294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1684317" y="2798578"/>
              <a:ext cx="627531" cy="72675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7"/>
            <p:cNvGrpSpPr/>
            <p:nvPr/>
          </p:nvGrpSpPr>
          <p:grpSpPr>
            <a:xfrm>
              <a:off x="1361658" y="3446778"/>
              <a:ext cx="2338892" cy="2682538"/>
              <a:chOff x="5259294" y="2098638"/>
              <a:chExt cx="2338892" cy="2682538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5259294" y="2098638"/>
                <a:ext cx="2338892" cy="2682538"/>
              </a:xfrm>
              <a:prstGeom prst="ellipse">
                <a:avLst/>
              </a:prstGeom>
              <a:solidFill>
                <a:srgbClr val="CCFFCC"/>
              </a:solidFill>
              <a:ln w="635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77" name="TextBox 76"/>
              <p:cNvSpPr txBox="1"/>
              <p:nvPr/>
            </p:nvSpPr>
            <p:spPr>
              <a:xfrm>
                <a:off x="5513891" y="2735132"/>
                <a:ext cx="179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latin typeface="Comic Sans MS"/>
                    <a:cs typeface="Comic Sans MS"/>
                  </a:rPr>
                  <a:t>Cl</a:t>
                </a:r>
                <a:endParaRPr lang="en-US" sz="2800" b="1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78" name="Minus 77"/>
              <p:cNvSpPr/>
              <p:nvPr/>
            </p:nvSpPr>
            <p:spPr>
              <a:xfrm>
                <a:off x="5991412" y="3194458"/>
                <a:ext cx="1015999" cy="1018128"/>
              </a:xfrm>
              <a:prstGeom prst="mathMinus">
                <a:avLst/>
              </a:prstGeom>
              <a:solidFill>
                <a:srgbClr val="3AD831"/>
              </a:solidFill>
              <a:ln w="508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20"/>
            <p:cNvGrpSpPr/>
            <p:nvPr/>
          </p:nvGrpSpPr>
          <p:grpSpPr>
            <a:xfrm>
              <a:off x="1616255" y="2905574"/>
              <a:ext cx="776942" cy="687294"/>
              <a:chOff x="3914588" y="5169647"/>
              <a:chExt cx="776942" cy="687294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55" name="Group 23"/>
            <p:cNvGrpSpPr/>
            <p:nvPr/>
          </p:nvGrpSpPr>
          <p:grpSpPr>
            <a:xfrm>
              <a:off x="3595364" y="4990764"/>
              <a:ext cx="776942" cy="687294"/>
              <a:chOff x="3914588" y="5169647"/>
              <a:chExt cx="776942" cy="687294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57" name="Group 31"/>
            <p:cNvGrpSpPr/>
            <p:nvPr/>
          </p:nvGrpSpPr>
          <p:grpSpPr>
            <a:xfrm>
              <a:off x="936431" y="5176931"/>
              <a:ext cx="776942" cy="687294"/>
              <a:chOff x="3914588" y="5169647"/>
              <a:chExt cx="776942" cy="687294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58" name="Group 34"/>
            <p:cNvGrpSpPr/>
            <p:nvPr/>
          </p:nvGrpSpPr>
          <p:grpSpPr>
            <a:xfrm>
              <a:off x="2923608" y="6017556"/>
              <a:ext cx="776942" cy="687294"/>
              <a:chOff x="3914588" y="5169647"/>
              <a:chExt cx="776942" cy="687294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60" name="Group 40"/>
            <p:cNvGrpSpPr/>
            <p:nvPr/>
          </p:nvGrpSpPr>
          <p:grpSpPr>
            <a:xfrm>
              <a:off x="2885657" y="2945036"/>
              <a:ext cx="776942" cy="687294"/>
              <a:chOff x="3914588" y="5169647"/>
              <a:chExt cx="776942" cy="687294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753100" y="2798578"/>
              <a:ext cx="668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mic Sans MS"/>
                  <a:cs typeface="Comic Sans MS"/>
                </a:rPr>
                <a:t>-1</a:t>
              </a:r>
              <a:endParaRPr lang="en-US" sz="2400" b="1" dirty="0">
                <a:latin typeface="Comic Sans MS"/>
                <a:cs typeface="Comic Sans MS"/>
              </a:endParaRPr>
            </a:p>
          </p:txBody>
        </p:sp>
        <p:grpSp>
          <p:nvGrpSpPr>
            <p:cNvPr id="105" name="Group 20"/>
            <p:cNvGrpSpPr/>
            <p:nvPr/>
          </p:nvGrpSpPr>
          <p:grpSpPr>
            <a:xfrm>
              <a:off x="868598" y="3776380"/>
              <a:ext cx="776942" cy="687294"/>
              <a:chOff x="3914588" y="5169647"/>
              <a:chExt cx="776942" cy="687294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</p:grpSp>
      <p:sp>
        <p:nvSpPr>
          <p:cNvPr id="113" name="Rectangle 112"/>
          <p:cNvSpPr/>
          <p:nvPr/>
        </p:nvSpPr>
        <p:spPr>
          <a:xfrm>
            <a:off x="1361658" y="2798578"/>
            <a:ext cx="914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216587" y="2717930"/>
            <a:ext cx="914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105646" y="2798578"/>
            <a:ext cx="6865851" cy="41400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045882" y="3525334"/>
            <a:ext cx="7085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- This attraction of the shared electrons holds the atom together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08333 0.00209 " pathEditMode="relative" ptsTypes="AA">
                                      <p:cBhvr>
                                        <p:cTn id="2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0.00509 L -0.08177 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" grpId="0"/>
      <p:bldP spid="13" grpId="0"/>
      <p:bldP spid="113" grpId="0" animBg="1"/>
      <p:bldP spid="114" grpId="0" animBg="1"/>
      <p:bldP spid="116" grpId="0" animBg="1"/>
      <p:bldP spid="1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3882" y="230832"/>
            <a:ext cx="464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Naming Covalent Compounds</a:t>
            </a:r>
            <a:endParaRPr lang="en-US" sz="2400" u="sng" dirty="0">
              <a:latin typeface="Comic Sans MS"/>
              <a:cs typeface="Comic Sans M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28196" y="1396997"/>
          <a:ext cx="5042392" cy="4616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196"/>
                <a:gridCol w="2521196"/>
              </a:tblGrid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Prefix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Number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Mono-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Di-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Tri-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Tetra-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Penta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Hexa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Hepta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Octa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Nona-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Deca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782" y="184666"/>
            <a:ext cx="369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Naming Covalent Compounds </a:t>
            </a:r>
            <a:r>
              <a:rPr lang="en-US" dirty="0" err="1" smtClean="0"/>
              <a:t>Con’t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782" y="1008392"/>
            <a:ext cx="862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 1. A  prefix is used to indicate the number of each element in the </a:t>
            </a:r>
            <a:r>
              <a:rPr lang="en-US" sz="2400" dirty="0" err="1" smtClean="0">
                <a:latin typeface="Comic Sans MS"/>
                <a:cs typeface="Comic Sans MS"/>
              </a:rPr>
              <a:t>compound.(Both</a:t>
            </a:r>
            <a:r>
              <a:rPr lang="en-US" sz="2400" dirty="0" smtClean="0">
                <a:latin typeface="Comic Sans MS"/>
                <a:cs typeface="Comic Sans MS"/>
              </a:rPr>
              <a:t> the 1</a:t>
            </a:r>
            <a:r>
              <a:rPr lang="en-US" sz="2400" baseline="30000" dirty="0" smtClean="0">
                <a:latin typeface="Comic Sans MS"/>
                <a:cs typeface="Comic Sans MS"/>
              </a:rPr>
              <a:t>st</a:t>
            </a:r>
            <a:r>
              <a:rPr lang="en-US" sz="2400" dirty="0" smtClean="0">
                <a:latin typeface="Comic Sans MS"/>
                <a:cs typeface="Comic Sans MS"/>
              </a:rPr>
              <a:t> and 2</a:t>
            </a:r>
            <a:r>
              <a:rPr lang="en-US" sz="2400" baseline="30000" dirty="0" smtClean="0">
                <a:latin typeface="Comic Sans MS"/>
                <a:cs typeface="Comic Sans MS"/>
              </a:rPr>
              <a:t>nd</a:t>
            </a:r>
            <a:r>
              <a:rPr lang="en-US" sz="2400" dirty="0" smtClean="0">
                <a:latin typeface="Comic Sans MS"/>
                <a:cs typeface="Comic Sans MS"/>
              </a:rPr>
              <a:t> element</a:t>
            </a:r>
            <a:r>
              <a:rPr lang="en-US" sz="2400" dirty="0" smtClean="0"/>
              <a:t>)</a:t>
            </a:r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783" y="2116388"/>
            <a:ext cx="8628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2. Write the first element with the  appropriate prefix.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EXCEPTION: mono – is not used for the first element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783" y="3963047"/>
            <a:ext cx="8628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3. Write the second element with the appropriate prefix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782" y="5255709"/>
            <a:ext cx="8628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4. Drop the ending of the second element and add in ‘</a:t>
            </a:r>
            <a:r>
              <a:rPr lang="en-US" sz="2400" dirty="0" err="1" smtClean="0">
                <a:latin typeface="Comic Sans MS"/>
                <a:cs typeface="Comic Sans MS"/>
              </a:rPr>
              <a:t>ide</a:t>
            </a:r>
            <a:r>
              <a:rPr lang="en-US" sz="2400" dirty="0" smtClean="0">
                <a:latin typeface="Comic Sans MS"/>
                <a:cs typeface="Comic Sans MS"/>
              </a:rPr>
              <a:t>’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510" y="298783"/>
            <a:ext cx="317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Examples: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074" y="1419219"/>
            <a:ext cx="2689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CCl</a:t>
            </a:r>
            <a:r>
              <a:rPr lang="en-US" sz="3600" baseline="-25000" dirty="0" smtClean="0">
                <a:latin typeface="Comic Sans MS"/>
                <a:cs typeface="Comic Sans MS"/>
              </a:rPr>
              <a:t>4</a:t>
            </a:r>
            <a:r>
              <a:rPr lang="en-US" sz="3600" dirty="0" smtClean="0">
                <a:latin typeface="Comic Sans MS"/>
                <a:cs typeface="Comic Sans MS"/>
              </a:rPr>
              <a:t>-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5035" y="1419219"/>
            <a:ext cx="66601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_____ carbon   ____</a:t>
            </a:r>
            <a:r>
              <a:rPr lang="en-US" sz="3200" dirty="0" err="1" smtClean="0">
                <a:latin typeface="Comic Sans MS"/>
                <a:cs typeface="Comic Sans MS"/>
              </a:rPr>
              <a:t>chlor</a:t>
            </a:r>
            <a:r>
              <a:rPr lang="en-US" sz="3200" dirty="0" smtClean="0">
                <a:latin typeface="Comic Sans MS"/>
                <a:cs typeface="Comic Sans MS"/>
              </a:rPr>
              <a:t>___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7816" y="1419219"/>
            <a:ext cx="17181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cs typeface="Comic Sans MS"/>
              </a:rPr>
              <a:t>mono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1438015" y="2321100"/>
            <a:ext cx="4818283" cy="1538518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1794" y="1419219"/>
            <a:ext cx="13446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cs typeface="Comic Sans MS"/>
              </a:rPr>
              <a:t>tetra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3452" y="1419219"/>
            <a:ext cx="1139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ide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120532" y="2987828"/>
            <a:ext cx="6984643" cy="1718002"/>
            <a:chOff x="1438015" y="2987828"/>
            <a:chExt cx="6984643" cy="1718002"/>
          </a:xfrm>
        </p:grpSpPr>
        <p:sp>
          <p:nvSpPr>
            <p:cNvPr id="19" name="Rectangle 18"/>
            <p:cNvSpPr/>
            <p:nvPr/>
          </p:nvSpPr>
          <p:spPr>
            <a:xfrm>
              <a:off x="1438015" y="2987828"/>
              <a:ext cx="6984643" cy="1718002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85035" y="3505675"/>
              <a:ext cx="5434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Comic Sans MS"/>
                  <a:cs typeface="Comic Sans MS"/>
                </a:rPr>
                <a:t>carbon tetrachloride</a:t>
              </a:r>
              <a:endParaRPr lang="en-US" sz="4000" dirty="0">
                <a:latin typeface="Comic Sans MS"/>
                <a:cs typeface="Comic Sans MS"/>
              </a:endParaRPr>
            </a:p>
          </p:txBody>
        </p:sp>
      </p:grpSp>
      <p:sp>
        <p:nvSpPr>
          <p:cNvPr id="21" name="Curved Down Arrow 20"/>
          <p:cNvSpPr/>
          <p:nvPr/>
        </p:nvSpPr>
        <p:spPr>
          <a:xfrm>
            <a:off x="859074" y="760448"/>
            <a:ext cx="2185035" cy="65877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15" grpId="0" animBg="1"/>
      <p:bldP spid="15" grpId="1" animBg="1"/>
      <p:bldP spid="16" grpId="0"/>
      <p:bldP spid="17" grpId="0"/>
      <p:bldP spid="21" grpId="0" animBg="1"/>
      <p:bldP spid="2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510" y="298783"/>
            <a:ext cx="317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Examples: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074" y="1419219"/>
            <a:ext cx="2689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N</a:t>
            </a:r>
            <a:r>
              <a:rPr lang="en-US" sz="3600" baseline="-25000" dirty="0" smtClean="0">
                <a:latin typeface="Comic Sans MS"/>
                <a:cs typeface="Comic Sans MS"/>
              </a:rPr>
              <a:t>2</a:t>
            </a:r>
            <a:r>
              <a:rPr lang="en-US" sz="3600" dirty="0" smtClean="0">
                <a:latin typeface="Comic Sans MS"/>
                <a:cs typeface="Comic Sans MS"/>
              </a:rPr>
              <a:t>O</a:t>
            </a:r>
            <a:r>
              <a:rPr lang="en-US" sz="3600" baseline="-25000" dirty="0" smtClean="0">
                <a:latin typeface="Comic Sans MS"/>
                <a:cs typeface="Comic Sans MS"/>
              </a:rPr>
              <a:t>3</a:t>
            </a:r>
            <a:r>
              <a:rPr lang="en-US" sz="3600" dirty="0" smtClean="0">
                <a:latin typeface="Comic Sans MS"/>
                <a:cs typeface="Comic Sans MS"/>
              </a:rPr>
              <a:t>-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5035" y="1419219"/>
            <a:ext cx="66601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___ nitrogen     ___ox___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7816" y="1419219"/>
            <a:ext cx="17181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di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438015" y="2321100"/>
            <a:ext cx="4818283" cy="1538518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1198" y="1419219"/>
            <a:ext cx="13446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cs typeface="Comic Sans MS"/>
              </a:rPr>
              <a:t>tri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5835" y="1419219"/>
            <a:ext cx="1139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ide</a:t>
            </a:r>
            <a:endParaRPr lang="en-US" sz="3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20532" y="2987828"/>
            <a:ext cx="6984643" cy="1718002"/>
            <a:chOff x="1438015" y="2987828"/>
            <a:chExt cx="6984643" cy="1718002"/>
          </a:xfrm>
        </p:grpSpPr>
        <p:sp>
          <p:nvSpPr>
            <p:cNvPr id="10" name="Rectangle 9"/>
            <p:cNvSpPr/>
            <p:nvPr/>
          </p:nvSpPr>
          <p:spPr>
            <a:xfrm>
              <a:off x="1438015" y="2987828"/>
              <a:ext cx="6984643" cy="1718002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85035" y="3505675"/>
              <a:ext cx="5434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Comic Sans MS"/>
                  <a:cs typeface="Comic Sans MS"/>
                </a:rPr>
                <a:t>Dinitrogen</a:t>
              </a:r>
              <a:r>
                <a:rPr lang="en-US" sz="4000" dirty="0" smtClean="0">
                  <a:latin typeface="Comic Sans MS"/>
                  <a:cs typeface="Comic Sans MS"/>
                </a:rPr>
                <a:t> trioxide</a:t>
              </a:r>
              <a:endParaRPr lang="en-US" sz="4000" dirty="0">
                <a:latin typeface="Comic Sans MS"/>
                <a:cs typeface="Comic Sans MS"/>
              </a:endParaRPr>
            </a:p>
          </p:txBody>
        </p:sp>
      </p:grpSp>
      <p:sp>
        <p:nvSpPr>
          <p:cNvPr id="12" name="Curved Down Arrow 11"/>
          <p:cNvSpPr/>
          <p:nvPr/>
        </p:nvSpPr>
        <p:spPr>
          <a:xfrm>
            <a:off x="859074" y="760448"/>
            <a:ext cx="2185035" cy="65877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6" grpId="1" animBg="1"/>
      <p:bldP spid="7" grpId="0"/>
      <p:bldP spid="8" grpId="0"/>
      <p:bldP spid="12" grpId="0" animBg="1"/>
      <p:bldP spid="1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127" y="280109"/>
            <a:ext cx="7825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Writing Formulas for Covalent Compounds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914" y="1018773"/>
            <a:ext cx="827325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pPr marL="342900" lvl="0" indent="-342900"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Write the symbol and subscript given by the prefix for the 1</a:t>
            </a:r>
            <a:r>
              <a:rPr lang="en-US" sz="2400" baseline="30000" dirty="0" smtClean="0">
                <a:latin typeface="Comic Sans MS"/>
                <a:cs typeface="Comic Sans MS"/>
              </a:rPr>
              <a:t>st</a:t>
            </a:r>
            <a:r>
              <a:rPr lang="en-US" sz="2400" dirty="0" smtClean="0">
                <a:latin typeface="Comic Sans MS"/>
                <a:cs typeface="Comic Sans MS"/>
              </a:rPr>
              <a:t> element</a:t>
            </a:r>
          </a:p>
          <a:p>
            <a:pPr marL="342900" lvl="0" indent="-34290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2. Write the symbol and the subscript given by the prefix for the second element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7818" y="5214187"/>
            <a:ext cx="905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N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914" y="3511763"/>
            <a:ext cx="252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Examples:</a:t>
            </a:r>
            <a:endParaRPr lang="en-US" sz="2400" u="sng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914" y="3973428"/>
            <a:ext cx="311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Nitrogen </a:t>
            </a:r>
            <a:r>
              <a:rPr lang="en-US" sz="2400" dirty="0" err="1" smtClean="0">
                <a:latin typeface="Comic Sans MS"/>
                <a:cs typeface="Comic Sans MS"/>
              </a:rPr>
              <a:t>trihydride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50068" y="4435093"/>
            <a:ext cx="877749" cy="77909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48017" y="5214187"/>
            <a:ext cx="522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H</a:t>
            </a:r>
            <a:endParaRPr lang="en-US" sz="4000" dirty="0"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3370931" y="4804425"/>
            <a:ext cx="541590" cy="46268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12522" y="6162398"/>
            <a:ext cx="2409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tri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2521" y="3973428"/>
            <a:ext cx="114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hydr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6826" y="3973428"/>
            <a:ext cx="1008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ide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6826" y="3973428"/>
            <a:ext cx="162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ogen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3641727" y="5922074"/>
            <a:ext cx="270795" cy="24032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33580" y="5546157"/>
            <a:ext cx="308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7" grpId="0"/>
      <p:bldP spid="18" grpId="0"/>
      <p:bldP spid="19" grpId="0"/>
      <p:bldP spid="19" grpId="1"/>
      <p:bldP spid="20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2520" y="0"/>
            <a:ext cx="4052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pPr algn="ctr"/>
            <a:r>
              <a:rPr lang="en-US" sz="2400" u="sng" dirty="0" err="1" smtClean="0">
                <a:latin typeface="Comic Sans MS"/>
                <a:cs typeface="Comic Sans MS"/>
              </a:rPr>
              <a:t>Diatomics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0266" y="1015663"/>
            <a:ext cx="8583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There is a group of elements on the periodic table that do not remain as a single atom in element form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265" y="2123659"/>
            <a:ext cx="5994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The diatomic elements are: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									1. H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2. N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3. O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4. F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5. Cl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6. Br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7. I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									8. At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275" y="448174"/>
            <a:ext cx="36790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Comic Sans MS"/>
                <a:cs typeface="Comic Sans MS"/>
              </a:rPr>
              <a:t>Acids</a:t>
            </a:r>
            <a:endParaRPr lang="en-US" sz="28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8212" y="1248393"/>
            <a:ext cx="8695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- Are covalent compounds that give off hydrogen ions when dissolved in water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212" y="2356389"/>
            <a:ext cx="8695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Comic Sans MS"/>
                <a:cs typeface="Comic Sans MS"/>
              </a:rPr>
              <a:t>- They usually start with H</a:t>
            </a:r>
            <a:r>
              <a:rPr lang="en-US" sz="2400" baseline="30000" dirty="0" smtClean="0">
                <a:latin typeface="Comic Sans MS"/>
                <a:cs typeface="Comic Sans MS"/>
              </a:rPr>
              <a:t>+ </a:t>
            </a:r>
            <a:r>
              <a:rPr lang="en-US" sz="2400" dirty="0" smtClean="0">
                <a:latin typeface="Comic Sans MS"/>
                <a:cs typeface="Comic Sans MS"/>
              </a:rPr>
              <a:t>bonded to a negative ion (either monatomic or polyatomic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212" y="3174568"/>
            <a:ext cx="8385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sz="2400" u="sng" dirty="0" smtClean="0">
                <a:latin typeface="Comic Sans MS"/>
                <a:cs typeface="Comic Sans MS"/>
              </a:rPr>
              <a:t>There are 3 kinds of acids: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1. Hydrogen bonding with an -ate ion (Ex. Nitrate)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2. Hydrogen bonding with an -</a:t>
            </a:r>
            <a:r>
              <a:rPr lang="en-US" sz="2400" dirty="0" err="1" smtClean="0">
                <a:latin typeface="Comic Sans MS"/>
                <a:cs typeface="Comic Sans MS"/>
              </a:rPr>
              <a:t>ite</a:t>
            </a:r>
            <a:r>
              <a:rPr lang="en-US" sz="2400" dirty="0" smtClean="0">
                <a:latin typeface="Comic Sans MS"/>
                <a:cs typeface="Comic Sans MS"/>
              </a:rPr>
              <a:t> ion  (Ex. Nitrite)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3. </a:t>
            </a:r>
            <a:r>
              <a:rPr lang="en-US" sz="2400" dirty="0" err="1" smtClean="0">
                <a:latin typeface="Comic Sans MS"/>
                <a:cs typeface="Comic Sans MS"/>
              </a:rPr>
              <a:t>Hyrdogen</a:t>
            </a:r>
            <a:r>
              <a:rPr lang="en-US" sz="2400" dirty="0" smtClean="0">
                <a:latin typeface="Comic Sans MS"/>
                <a:cs typeface="Comic Sans MS"/>
              </a:rPr>
              <a:t> bonding with an –</a:t>
            </a:r>
            <a:r>
              <a:rPr lang="en-US" sz="2400" dirty="0" err="1" smtClean="0">
                <a:latin typeface="Comic Sans MS"/>
                <a:cs typeface="Comic Sans MS"/>
              </a:rPr>
              <a:t>ide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ion(Ex</a:t>
            </a:r>
            <a:r>
              <a:rPr lang="en-US" sz="2400" dirty="0" smtClean="0">
                <a:latin typeface="Comic Sans MS"/>
                <a:cs typeface="Comic Sans MS"/>
              </a:rPr>
              <a:t>. Nitride)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6758" y="242761"/>
            <a:ext cx="29133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Naming Acids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4835" y="981425"/>
            <a:ext cx="84786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1. If the anion ends in –ate, it is called ________</a:t>
            </a:r>
            <a:r>
              <a:rPr lang="en-US" sz="2400" b="1" i="1" dirty="0" smtClean="0">
                <a:latin typeface="Comic Sans MS"/>
                <a:cs typeface="Comic Sans MS"/>
              </a:rPr>
              <a:t>ic acid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Example: Hydrogen nitrate, HNO</a:t>
            </a:r>
            <a:r>
              <a:rPr lang="en-US" sz="2400" baseline="-25000" dirty="0" smtClean="0">
                <a:latin typeface="Comic Sans MS"/>
                <a:cs typeface="Comic Sans MS"/>
              </a:rPr>
              <a:t>3</a:t>
            </a:r>
            <a:r>
              <a:rPr lang="en-US" sz="2400" dirty="0" smtClean="0">
                <a:latin typeface="Comic Sans MS"/>
                <a:cs typeface="Comic Sans MS"/>
              </a:rPr>
              <a:t> –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nitr</a:t>
            </a:r>
            <a:r>
              <a:rPr lang="en-US" sz="2400" b="1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ic acid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835" y="3025176"/>
            <a:ext cx="8478685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2. If the anion ends in –</a:t>
            </a:r>
            <a:r>
              <a:rPr lang="en-US" sz="2400" dirty="0" err="1" smtClean="0">
                <a:latin typeface="Comic Sans MS"/>
                <a:cs typeface="Comic Sans MS"/>
              </a:rPr>
              <a:t>ite</a:t>
            </a:r>
            <a:r>
              <a:rPr lang="en-US" sz="2400" dirty="0" smtClean="0">
                <a:latin typeface="Comic Sans MS"/>
                <a:cs typeface="Comic Sans MS"/>
              </a:rPr>
              <a:t>, it is called _______</a:t>
            </a:r>
            <a:r>
              <a:rPr lang="en-US" sz="2400" b="1" i="1" dirty="0" err="1" smtClean="0">
                <a:latin typeface="Comic Sans MS"/>
                <a:cs typeface="Comic Sans MS"/>
              </a:rPr>
              <a:t>ous</a:t>
            </a:r>
            <a:r>
              <a:rPr lang="en-US" sz="2400" b="1" i="1" dirty="0" smtClean="0">
                <a:latin typeface="Comic Sans MS"/>
                <a:cs typeface="Comic Sans MS"/>
              </a:rPr>
              <a:t> acid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Example: Hydrogen nitrite, HNO</a:t>
            </a:r>
            <a:r>
              <a:rPr lang="en-US" sz="2400" baseline="-25000" dirty="0" smtClean="0">
                <a:latin typeface="Comic Sans MS"/>
                <a:cs typeface="Comic Sans MS"/>
              </a:rPr>
              <a:t>2 </a:t>
            </a:r>
            <a:r>
              <a:rPr lang="en-US" sz="2400" dirty="0" smtClean="0">
                <a:latin typeface="Comic Sans MS"/>
                <a:cs typeface="Comic Sans MS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nitr</a:t>
            </a:r>
            <a:r>
              <a:rPr lang="en-US" sz="2400" b="1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ous acid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835" y="4502503"/>
            <a:ext cx="847868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3. If the anion ends in –</a:t>
            </a:r>
            <a:r>
              <a:rPr lang="en-US" sz="2400" dirty="0" err="1" smtClean="0">
                <a:latin typeface="Comic Sans MS"/>
                <a:cs typeface="Comic Sans MS"/>
              </a:rPr>
              <a:t>ide</a:t>
            </a:r>
            <a:r>
              <a:rPr lang="en-US" sz="2400" dirty="0" smtClean="0">
                <a:latin typeface="Comic Sans MS"/>
                <a:cs typeface="Comic Sans MS"/>
              </a:rPr>
              <a:t>, it is called </a:t>
            </a:r>
            <a:r>
              <a:rPr lang="en-US" sz="2400" b="1" i="1" dirty="0" err="1" smtClean="0">
                <a:latin typeface="Comic Sans MS"/>
                <a:cs typeface="Comic Sans MS"/>
              </a:rPr>
              <a:t>hydro</a:t>
            </a:r>
            <a:r>
              <a:rPr lang="en-US" sz="2400" dirty="0" err="1" smtClean="0">
                <a:latin typeface="Comic Sans MS"/>
                <a:cs typeface="Comic Sans MS"/>
              </a:rPr>
              <a:t>_____</a:t>
            </a:r>
            <a:r>
              <a:rPr lang="en-US" sz="2400" b="1" i="1" dirty="0" err="1" smtClean="0">
                <a:latin typeface="Comic Sans MS"/>
                <a:cs typeface="Comic Sans MS"/>
              </a:rPr>
              <a:t>ic</a:t>
            </a:r>
            <a:r>
              <a:rPr lang="en-US" sz="2400" b="1" i="1" dirty="0" smtClean="0">
                <a:latin typeface="Comic Sans MS"/>
                <a:cs typeface="Comic Sans MS"/>
              </a:rPr>
              <a:t> acid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Example: Hydrogen nitride, H</a:t>
            </a:r>
            <a:r>
              <a:rPr lang="en-US" sz="2400" baseline="-25000" dirty="0" smtClean="0">
                <a:latin typeface="Comic Sans MS"/>
                <a:cs typeface="Comic Sans MS"/>
              </a:rPr>
              <a:t>3</a:t>
            </a:r>
            <a:r>
              <a:rPr lang="en-US" sz="2400" dirty="0" smtClean="0">
                <a:latin typeface="Comic Sans MS"/>
                <a:cs typeface="Comic Sans MS"/>
              </a:rPr>
              <a:t>N -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168" y="5241166"/>
            <a:ext cx="386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Hydro</a:t>
            </a:r>
            <a:r>
              <a:rPr lang="en-US" sz="2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nitr</a:t>
            </a:r>
            <a:r>
              <a:rPr lang="en-US" sz="2400" b="1" u="sng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ic</a:t>
            </a:r>
            <a:r>
              <a:rPr lang="en-US" sz="2400" b="1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 acid</a:t>
            </a:r>
            <a:endParaRPr lang="en-US" sz="2400" b="1" u="sng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0832"/>
            <a:ext cx="463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Compounds Continued</a:t>
            </a:r>
            <a:r>
              <a:rPr lang="en-US" sz="2400" dirty="0" smtClean="0">
                <a:latin typeface="Comic Sans MS"/>
                <a:cs typeface="Comic Sans MS"/>
              </a:rPr>
              <a:t>…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224" y="3466351"/>
            <a:ext cx="1280450" cy="1455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311" y="3466350"/>
            <a:ext cx="1194478" cy="1435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856" y="4078941"/>
            <a:ext cx="3187700" cy="25527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98824" y="971176"/>
            <a:ext cx="8845176" cy="2308324"/>
            <a:chOff x="298824" y="971176"/>
            <a:chExt cx="8845176" cy="2308324"/>
          </a:xfrm>
        </p:grpSpPr>
        <p:sp>
          <p:nvSpPr>
            <p:cNvPr id="3" name="TextBox 2"/>
            <p:cNvSpPr txBox="1"/>
            <p:nvPr/>
          </p:nvSpPr>
          <p:spPr>
            <a:xfrm>
              <a:off x="298824" y="971176"/>
              <a:ext cx="88451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3. Chemically Combined</a:t>
              </a:r>
            </a:p>
            <a:p>
              <a:endParaRPr lang="en-US" sz="2400" dirty="0" smtClean="0">
                <a:latin typeface="Comic Sans MS"/>
                <a:cs typeface="Comic Sans MS"/>
              </a:endParaRPr>
            </a:p>
            <a:p>
              <a:r>
                <a:rPr lang="en-US" sz="2400" u="sng" dirty="0" smtClean="0">
                  <a:latin typeface="Comic Sans MS"/>
                  <a:cs typeface="Comic Sans MS"/>
                </a:rPr>
                <a:t>Example: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 Hydrogen and Oxygen are gases at room temperature and normal pressure but when they are chemically combined they form a liquid at room temperature and normal pressure.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8824" y="971176"/>
              <a:ext cx="3481294" cy="61258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5.18519E-6 L 0.13247 0.23751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88889E-6 L -0.12917 0.23773 " pathEditMode="relative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531" y="230832"/>
            <a:ext cx="657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Writing Formulas for Acids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021" y="1307175"/>
            <a:ext cx="80678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1. Identify if  hydrogen is added to a polyatomic ion or an element from the periodic table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H</a:t>
            </a:r>
            <a:r>
              <a:rPr lang="en-US" sz="2400" baseline="30000" dirty="0" smtClean="0">
                <a:latin typeface="Comic Sans MS"/>
                <a:cs typeface="Comic Sans MS"/>
              </a:rPr>
              <a:t>+</a:t>
            </a:r>
            <a:r>
              <a:rPr lang="en-US" sz="2400" dirty="0" smtClean="0">
                <a:latin typeface="Comic Sans MS"/>
                <a:cs typeface="Comic Sans MS"/>
              </a:rPr>
              <a:t> is combined with an element it its name begins with hydro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	- H</a:t>
            </a:r>
            <a:r>
              <a:rPr lang="en-US" sz="2400" baseline="30000" dirty="0" smtClean="0">
                <a:latin typeface="Comic Sans MS"/>
                <a:cs typeface="Comic Sans MS"/>
              </a:rPr>
              <a:t>+</a:t>
            </a:r>
            <a:r>
              <a:rPr lang="en-US" sz="2400" dirty="0" smtClean="0">
                <a:latin typeface="Comic Sans MS"/>
                <a:cs typeface="Comic Sans MS"/>
              </a:rPr>
              <a:t> is combined with a polyatomic ion if it  DOES NOT begin with hydro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132" y="962751"/>
            <a:ext cx="8385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2. Identify the charge of the non-metal or polyatomic 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53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Writing Formulas for Acids </a:t>
            </a:r>
            <a:r>
              <a:rPr lang="en-US" dirty="0" err="1" smtClean="0">
                <a:latin typeface="Comic Sans MS"/>
                <a:cs typeface="Comic Sans MS"/>
              </a:rPr>
              <a:t>Con’t</a:t>
            </a:r>
            <a:r>
              <a:rPr lang="en-US" dirty="0" smtClean="0">
                <a:latin typeface="Comic Sans MS"/>
                <a:cs typeface="Comic Sans MS"/>
              </a:rPr>
              <a:t>…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132" y="2184850"/>
            <a:ext cx="8385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3. The amount of the charge is the number of </a:t>
            </a:r>
            <a:r>
              <a:rPr lang="en-US" sz="2400" dirty="0" err="1" smtClean="0">
                <a:latin typeface="Comic Sans MS"/>
                <a:cs typeface="Comic Sans MS"/>
              </a:rPr>
              <a:t>Hydrogens</a:t>
            </a:r>
            <a:r>
              <a:rPr lang="en-US" sz="2400" dirty="0" smtClean="0">
                <a:latin typeface="Comic Sans MS"/>
                <a:cs typeface="Comic Sans MS"/>
              </a:rPr>
              <a:t> in the acid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132" y="3398655"/>
            <a:ext cx="8863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4. Write the hydrogen with a subscript if necessary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0132" y="4407047"/>
            <a:ext cx="83853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5. Write the non-metal or polyatomic ion 2</a:t>
            </a:r>
            <a:r>
              <a:rPr lang="en-US" sz="2400" baseline="30000" dirty="0" smtClean="0">
                <a:latin typeface="Comic Sans MS"/>
                <a:cs typeface="Comic Sans MS"/>
              </a:rPr>
              <a:t>nd</a:t>
            </a:r>
            <a:r>
              <a:rPr lang="en-US" sz="2400" dirty="0" smtClean="0">
                <a:latin typeface="Comic Sans MS"/>
                <a:cs typeface="Comic Sans MS"/>
              </a:rPr>
              <a:t>  ( There will be no subscript)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0132" y="5515043"/>
            <a:ext cx="83853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6. NOTE: Use the same </a:t>
            </a:r>
            <a:r>
              <a:rPr lang="en-US" sz="2400" dirty="0" err="1" smtClean="0">
                <a:latin typeface="Comic Sans MS"/>
                <a:cs typeface="Comic Sans MS"/>
              </a:rPr>
              <a:t>criss</a:t>
            </a:r>
            <a:r>
              <a:rPr lang="en-US" sz="2400" dirty="0" smtClean="0">
                <a:latin typeface="Comic Sans MS"/>
                <a:cs typeface="Comic Sans MS"/>
              </a:rPr>
              <a:t> cross method as with ionic compounds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8811" y="461665"/>
            <a:ext cx="3025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/>
                <a:cs typeface="Comic Sans MS"/>
              </a:rPr>
              <a:t>Examples</a:t>
            </a:r>
            <a:endParaRPr lang="en-US" sz="2400" u="sng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292" y="1288501"/>
            <a:ext cx="590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a. Hydrosulfuric acid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24" name="Group 21"/>
          <p:cNvGrpSpPr/>
          <p:nvPr/>
        </p:nvGrpSpPr>
        <p:grpSpPr>
          <a:xfrm>
            <a:off x="4853570" y="4169756"/>
            <a:ext cx="5647366" cy="962223"/>
            <a:chOff x="1558691" y="4610836"/>
            <a:chExt cx="3254562" cy="962223"/>
          </a:xfrm>
        </p:grpSpPr>
        <p:sp>
          <p:nvSpPr>
            <p:cNvPr id="25" name="Rectangle 24"/>
            <p:cNvSpPr/>
            <p:nvPr/>
          </p:nvSpPr>
          <p:spPr>
            <a:xfrm>
              <a:off x="1558691" y="4610836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5494" y="4610836"/>
              <a:ext cx="2547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H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S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27112" y="1935638"/>
            <a:ext cx="522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S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3570" y="1935638"/>
            <a:ext cx="92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H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6864" y="1750972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8569" y="1750972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3261" y="1750971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8805" y="1750972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15570" y="2166470"/>
            <a:ext cx="1535349" cy="415499"/>
          </a:xfrm>
          <a:prstGeom prst="straightConnector1">
            <a:avLst/>
          </a:prstGeom>
          <a:ln w="635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428805" y="2166470"/>
            <a:ext cx="1659764" cy="415497"/>
          </a:xfrm>
          <a:prstGeom prst="straightConnector1">
            <a:avLst/>
          </a:prstGeom>
          <a:ln w="508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6292" y="1289307"/>
            <a:ext cx="4237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/>
                <a:cs typeface="Comic Sans MS"/>
              </a:rPr>
              <a:t>Hydro</a:t>
            </a:r>
            <a:r>
              <a:rPr lang="en-US" sz="2400" dirty="0" smtClean="0">
                <a:latin typeface="Comic Sans MS"/>
                <a:cs typeface="Comic Sans MS"/>
              </a:rPr>
              <a:t> sulfur  </a:t>
            </a:r>
            <a:r>
              <a:rPr lang="en-US" sz="2400" b="1" u="sng" dirty="0" smtClean="0">
                <a:latin typeface="Comic Sans MS"/>
                <a:cs typeface="Comic Sans MS"/>
              </a:rPr>
              <a:t>ic acid</a:t>
            </a:r>
            <a:endParaRPr lang="en-US" sz="2400" b="1" u="sng" dirty="0"/>
          </a:p>
        </p:txBody>
      </p:sp>
      <p:grpSp>
        <p:nvGrpSpPr>
          <p:cNvPr id="48" name="Group 47"/>
          <p:cNvGrpSpPr/>
          <p:nvPr/>
        </p:nvGrpSpPr>
        <p:grpSpPr>
          <a:xfrm>
            <a:off x="616292" y="2166469"/>
            <a:ext cx="3623553" cy="2200990"/>
            <a:chOff x="616292" y="2166469"/>
            <a:chExt cx="3623553" cy="2200990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2253794" y="2394060"/>
              <a:ext cx="1092608" cy="6374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>
              <a:off x="1192619" y="2478312"/>
              <a:ext cx="1092608" cy="4689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6292" y="3536462"/>
              <a:ext cx="3623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Anion that ends in – </a:t>
              </a:r>
              <a:r>
                <a:rPr lang="en-US" sz="2400" dirty="0" err="1" smtClean="0">
                  <a:latin typeface="Comic Sans MS"/>
                  <a:cs typeface="Comic Sans MS"/>
                </a:rPr>
                <a:t>ide</a:t>
              </a:r>
              <a:endParaRPr lang="en-US" sz="2400" dirty="0" smtClean="0">
                <a:latin typeface="Comic Sans MS"/>
                <a:cs typeface="Comic Sans MS"/>
              </a:endParaRPr>
            </a:p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(Periodic Table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7" grpId="0"/>
      <p:bldP spid="28" grpId="0"/>
      <p:bldP spid="29" grpId="0"/>
      <p:bldP spid="30" grpId="0"/>
      <p:bldP spid="31" grpId="0"/>
      <p:bldP spid="32" grpId="0"/>
      <p:bldP spid="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292" y="1288501"/>
            <a:ext cx="590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. Carbonic acid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9453" y="2104915"/>
            <a:ext cx="1225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CO</a:t>
            </a:r>
            <a:r>
              <a:rPr lang="en-US" sz="4000" baseline="-25000" dirty="0" smtClean="0">
                <a:latin typeface="Comic Sans MS"/>
                <a:cs typeface="Comic Sans MS"/>
              </a:rPr>
              <a:t>3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7451" y="2104915"/>
            <a:ext cx="92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H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0745" y="1920249"/>
            <a:ext cx="32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+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450" y="1920249"/>
            <a:ext cx="43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7142" y="1920248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2686" y="1920249"/>
            <a:ext cx="373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9451" y="2335747"/>
            <a:ext cx="1535349" cy="415499"/>
          </a:xfrm>
          <a:prstGeom prst="straightConnector1">
            <a:avLst/>
          </a:prstGeom>
          <a:ln w="635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5792686" y="2335747"/>
            <a:ext cx="1659764" cy="415497"/>
          </a:xfrm>
          <a:prstGeom prst="straightConnector1">
            <a:avLst/>
          </a:prstGeom>
          <a:ln w="50800">
            <a:solidFill>
              <a:srgbClr val="3AD83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21"/>
          <p:cNvGrpSpPr/>
          <p:nvPr/>
        </p:nvGrpSpPr>
        <p:grpSpPr>
          <a:xfrm>
            <a:off x="5010073" y="4169756"/>
            <a:ext cx="5034137" cy="962223"/>
            <a:chOff x="1558691" y="4610836"/>
            <a:chExt cx="2901160" cy="962223"/>
          </a:xfrm>
        </p:grpSpPr>
        <p:sp>
          <p:nvSpPr>
            <p:cNvPr id="12" name="Rectangle 11"/>
            <p:cNvSpPr/>
            <p:nvPr/>
          </p:nvSpPr>
          <p:spPr>
            <a:xfrm>
              <a:off x="1558691" y="4610836"/>
              <a:ext cx="2017423" cy="962223"/>
            </a:xfrm>
            <a:prstGeom prst="rect">
              <a:avLst/>
            </a:prstGeom>
            <a:solidFill>
              <a:srgbClr val="F7FF97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2092" y="4610836"/>
              <a:ext cx="2547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H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2</a:t>
              </a:r>
              <a:r>
                <a:rPr lang="en-US" sz="4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CO</a:t>
              </a:r>
              <a:r>
                <a:rPr lang="en-US" sz="4000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3</a:t>
              </a:r>
              <a:endParaRPr lang="en-US" sz="4000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16292" y="1288501"/>
            <a:ext cx="4237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carbon  </a:t>
            </a:r>
            <a:r>
              <a:rPr lang="en-US" sz="2400" b="1" u="sng" dirty="0" smtClean="0">
                <a:latin typeface="Comic Sans MS"/>
                <a:cs typeface="Comic Sans MS"/>
              </a:rPr>
              <a:t>ic acid</a:t>
            </a:r>
            <a:endParaRPr lang="en-US" sz="24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616292" y="3536462"/>
            <a:ext cx="3623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Anion that ends in – ate</a:t>
            </a: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(Polyatomic)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1685074" y="2700341"/>
            <a:ext cx="1616214" cy="560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7" grpId="0"/>
      <p:bldP spid="8" grpId="0"/>
      <p:bldP spid="18" grpId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235" y="194235"/>
            <a:ext cx="289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Compounds Continued…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509059"/>
            <a:ext cx="9143999" cy="3046988"/>
            <a:chOff x="0" y="1509059"/>
            <a:chExt cx="9143999" cy="3046988"/>
          </a:xfrm>
        </p:grpSpPr>
        <p:sp>
          <p:nvSpPr>
            <p:cNvPr id="3" name="TextBox 2"/>
            <p:cNvSpPr txBox="1"/>
            <p:nvPr/>
          </p:nvSpPr>
          <p:spPr>
            <a:xfrm>
              <a:off x="0" y="1509059"/>
              <a:ext cx="914399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u="sng" dirty="0" smtClean="0">
                  <a:latin typeface="Comic Sans MS"/>
                  <a:cs typeface="Comic Sans MS"/>
                </a:rPr>
                <a:t>4. Atoms of elements combine in fixed ratios to </a:t>
              </a:r>
            </a:p>
            <a:p>
              <a:pPr algn="ctr"/>
              <a:r>
                <a:rPr lang="en-US" sz="2400" u="sng" dirty="0" smtClean="0">
                  <a:latin typeface="Comic Sans MS"/>
                  <a:cs typeface="Comic Sans MS"/>
                </a:rPr>
                <a:t>form compounds</a:t>
              </a:r>
            </a:p>
            <a:p>
              <a:endParaRPr lang="en-US" sz="2400" dirty="0" smtClean="0">
                <a:latin typeface="Comic Sans MS"/>
                <a:cs typeface="Comic Sans MS"/>
              </a:endParaRP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</a:t>
              </a:r>
            </a:p>
            <a:p>
              <a:endParaRPr lang="en-US" sz="2400" u="sng" dirty="0" smtClean="0">
                <a:latin typeface="Comic Sans MS"/>
                <a:cs typeface="Comic Sans MS"/>
              </a:endParaRP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</a:t>
              </a:r>
              <a:r>
                <a:rPr lang="en-US" sz="2400" u="sng" dirty="0" smtClean="0">
                  <a:latin typeface="Comic Sans MS"/>
                  <a:cs typeface="Comic Sans MS"/>
                </a:rPr>
                <a:t>Example: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	carbon dioxide is always CO</a:t>
              </a:r>
              <a:r>
                <a:rPr lang="en-US" sz="2400" baseline="-25000" dirty="0" smtClean="0">
                  <a:latin typeface="Comic Sans MS"/>
                  <a:cs typeface="Comic Sans MS"/>
                </a:rPr>
                <a:t>2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	carbon monoxide is always CO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866588" y="1509059"/>
              <a:ext cx="7141883" cy="10458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81412" y="454950"/>
            <a:ext cx="4138706" cy="677556"/>
            <a:chOff x="2181412" y="454950"/>
            <a:chExt cx="4138706" cy="677556"/>
          </a:xfrm>
        </p:grpSpPr>
        <p:sp>
          <p:nvSpPr>
            <p:cNvPr id="2" name="TextBox 1"/>
            <p:cNvSpPr txBox="1"/>
            <p:nvPr/>
          </p:nvSpPr>
          <p:spPr>
            <a:xfrm>
              <a:off x="2181412" y="454950"/>
              <a:ext cx="41387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u="sng" dirty="0" smtClean="0">
                  <a:latin typeface="Comic Sans MS"/>
                  <a:cs typeface="Comic Sans MS"/>
                </a:rPr>
                <a:t>Molecules</a:t>
              </a:r>
              <a:endParaRPr lang="en-US" sz="2400" u="sng" dirty="0">
                <a:latin typeface="Comic Sans MS"/>
                <a:cs typeface="Comic Sans M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257176" y="454950"/>
              <a:ext cx="1942353" cy="6775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3647" y="1733176"/>
            <a:ext cx="8471647" cy="830997"/>
            <a:chOff x="343647" y="1733176"/>
            <a:chExt cx="8471647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343647" y="1733176"/>
              <a:ext cx="8471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u="sng" dirty="0" smtClean="0">
                  <a:latin typeface="Comic Sans MS"/>
                  <a:cs typeface="Comic Sans MS"/>
                </a:rPr>
                <a:t>Molecule</a:t>
              </a:r>
              <a:r>
                <a:rPr lang="en-US" sz="2400" dirty="0" smtClean="0">
                  <a:latin typeface="Comic Sans MS"/>
                  <a:cs typeface="Comic Sans MS"/>
                </a:rPr>
                <a:t> -  is the smallest form of a compound that still remains the properties of that compound.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43647" y="1733176"/>
              <a:ext cx="8471647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10117" y="3107765"/>
            <a:ext cx="3257177" cy="3481294"/>
            <a:chOff x="2510117" y="3107765"/>
            <a:chExt cx="3257177" cy="3481294"/>
          </a:xfrm>
        </p:grpSpPr>
        <p:sp>
          <p:nvSpPr>
            <p:cNvPr id="8" name="Can 7"/>
            <p:cNvSpPr/>
            <p:nvPr/>
          </p:nvSpPr>
          <p:spPr>
            <a:xfrm>
              <a:off x="2510117" y="3107765"/>
              <a:ext cx="2121647" cy="3481294"/>
            </a:xfrm>
            <a:prstGeom prst="ca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2510117" y="3959412"/>
              <a:ext cx="2121647" cy="2629647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90471" y="5169647"/>
              <a:ext cx="597647" cy="61258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019176" y="4198471"/>
              <a:ext cx="1748118" cy="1210235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320118" y="3107765"/>
            <a:ext cx="2241176" cy="2766185"/>
            <a:chOff x="6320118" y="3107765"/>
            <a:chExt cx="2241176" cy="2766185"/>
          </a:xfrm>
        </p:grpSpPr>
        <p:grpSp>
          <p:nvGrpSpPr>
            <p:cNvPr id="25" name="Group 24"/>
            <p:cNvGrpSpPr/>
            <p:nvPr/>
          </p:nvGrpSpPr>
          <p:grpSpPr>
            <a:xfrm>
              <a:off x="6320118" y="3107765"/>
              <a:ext cx="1389529" cy="1935188"/>
              <a:chOff x="6320118" y="3107765"/>
              <a:chExt cx="1389529" cy="1935188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067176" y="3107765"/>
                <a:ext cx="642471" cy="967594"/>
                <a:chOff x="7067176" y="3107765"/>
                <a:chExt cx="642471" cy="967594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067176" y="3107765"/>
                  <a:ext cx="642471" cy="67235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194176" y="3121252"/>
                  <a:ext cx="34364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O</a:t>
                  </a:r>
                  <a:endParaRPr lang="en-US" sz="2800" b="1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7025340" y="4075359"/>
                <a:ext cx="642471" cy="967594"/>
                <a:chOff x="7067176" y="3107765"/>
                <a:chExt cx="642471" cy="967594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7067176" y="3107765"/>
                  <a:ext cx="642471" cy="67235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194176" y="3121252"/>
                  <a:ext cx="34364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/>
                    <a:t>O</a:t>
                  </a:r>
                  <a:endParaRPr lang="en-US" sz="2800" b="1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6320118" y="3406588"/>
                <a:ext cx="1045882" cy="1392047"/>
                <a:chOff x="6320118" y="3406588"/>
                <a:chExt cx="1045882" cy="1392047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6320118" y="3406588"/>
                  <a:ext cx="1045882" cy="10907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604000" y="3598306"/>
                  <a:ext cx="463176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/>
                    <a:t>H</a:t>
                  </a:r>
                  <a:endParaRPr lang="en-US" sz="3600" b="1" dirty="0"/>
                </a:p>
              </p:txBody>
            </p:sp>
          </p:grpSp>
        </p:grpSp>
        <p:sp>
          <p:nvSpPr>
            <p:cNvPr id="46" name="TextBox 45"/>
            <p:cNvSpPr txBox="1"/>
            <p:nvPr/>
          </p:nvSpPr>
          <p:spPr>
            <a:xfrm>
              <a:off x="6320118" y="5042953"/>
              <a:ext cx="2241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Molecule of Water 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</p:grpSp>
      <p:sp>
        <p:nvSpPr>
          <p:cNvPr id="49" name="Left Brace 48"/>
          <p:cNvSpPr/>
          <p:nvPr/>
        </p:nvSpPr>
        <p:spPr>
          <a:xfrm>
            <a:off x="1867647" y="4198471"/>
            <a:ext cx="313765" cy="2106705"/>
          </a:xfrm>
          <a:prstGeom prst="leftBrac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0" y="4798635"/>
            <a:ext cx="1867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Water as a Compound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03176" y="283882"/>
            <a:ext cx="3107765" cy="523220"/>
            <a:chOff x="3003176" y="283882"/>
            <a:chExt cx="3107765" cy="523220"/>
          </a:xfrm>
        </p:grpSpPr>
        <p:sp>
          <p:nvSpPr>
            <p:cNvPr id="2" name="TextBox 1"/>
            <p:cNvSpPr txBox="1"/>
            <p:nvPr/>
          </p:nvSpPr>
          <p:spPr>
            <a:xfrm>
              <a:off x="3003176" y="283882"/>
              <a:ext cx="3107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 smtClean="0">
                  <a:latin typeface="Comic Sans MS"/>
                  <a:cs typeface="Comic Sans MS"/>
                </a:rPr>
                <a:t>Ions</a:t>
              </a:r>
              <a:endParaRPr lang="en-US" sz="2800" u="sng" dirty="0">
                <a:latin typeface="Comic Sans MS"/>
                <a:cs typeface="Comic Sans M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585882" y="283882"/>
              <a:ext cx="1897530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9294" y="1074253"/>
            <a:ext cx="8680824" cy="866588"/>
            <a:chOff x="179294" y="1284941"/>
            <a:chExt cx="8680824" cy="866588"/>
          </a:xfrm>
        </p:grpSpPr>
        <p:sp>
          <p:nvSpPr>
            <p:cNvPr id="4" name="TextBox 3"/>
            <p:cNvSpPr txBox="1"/>
            <p:nvPr/>
          </p:nvSpPr>
          <p:spPr>
            <a:xfrm>
              <a:off x="179294" y="1479176"/>
              <a:ext cx="8680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Ion- is an atom or a molecule that has a charge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62000" y="1284941"/>
              <a:ext cx="7231529" cy="8665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9058" y="2233707"/>
            <a:ext cx="2569882" cy="1015663"/>
            <a:chOff x="239058" y="2233707"/>
            <a:chExt cx="2569882" cy="1015663"/>
          </a:xfrm>
        </p:grpSpPr>
        <p:sp>
          <p:nvSpPr>
            <p:cNvPr id="8" name="TextBox 7"/>
            <p:cNvSpPr txBox="1"/>
            <p:nvPr/>
          </p:nvSpPr>
          <p:spPr>
            <a:xfrm>
              <a:off x="239058" y="2233707"/>
              <a:ext cx="25698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3 Types of Ions: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058" y="2233707"/>
              <a:ext cx="2569882" cy="7918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8118" y="3249370"/>
            <a:ext cx="7515411" cy="1200328"/>
            <a:chOff x="478118" y="3249370"/>
            <a:chExt cx="7515411" cy="1200328"/>
          </a:xfrm>
        </p:grpSpPr>
        <p:grpSp>
          <p:nvGrpSpPr>
            <p:cNvPr id="14" name="Group 13"/>
            <p:cNvGrpSpPr/>
            <p:nvPr/>
          </p:nvGrpSpPr>
          <p:grpSpPr>
            <a:xfrm>
              <a:off x="478118" y="3249370"/>
              <a:ext cx="7515411" cy="1200328"/>
              <a:chOff x="1523999" y="3645311"/>
              <a:chExt cx="6469530" cy="1200328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523999" y="3645311"/>
                <a:ext cx="6469530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400" u="sng" dirty="0" smtClean="0">
                    <a:latin typeface="Comic Sans MS"/>
                    <a:cs typeface="Comic Sans MS"/>
                  </a:rPr>
                  <a:t>Cation: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 smtClean="0">
                    <a:latin typeface="Comic Sans MS"/>
                    <a:cs typeface="Comic Sans MS"/>
                  </a:rPr>
                  <a:t>Positively Charged ions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 smtClean="0">
                    <a:latin typeface="Comic Sans MS"/>
                    <a:cs typeface="Comic Sans MS"/>
                  </a:rPr>
                  <a:t>Groups 1,2 &amp; 3 on the periodic table (metals)</a:t>
                </a:r>
                <a:endParaRPr lang="en-US" sz="2400" dirty="0">
                  <a:latin typeface="Comic Sans MS"/>
                  <a:cs typeface="Comic Sans MS"/>
                </a:endParaRPr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75248" y="3645311"/>
                <a:ext cx="818281" cy="818281"/>
              </a:xfrm>
              <a:prstGeom prst="rect">
                <a:avLst/>
              </a:prstGeom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478118" y="3249370"/>
              <a:ext cx="1583764" cy="4560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8118" y="4855882"/>
            <a:ext cx="8172823" cy="1200328"/>
            <a:chOff x="478118" y="4855882"/>
            <a:chExt cx="8172823" cy="1200328"/>
          </a:xfrm>
        </p:grpSpPr>
        <p:grpSp>
          <p:nvGrpSpPr>
            <p:cNvPr id="17" name="Group 16"/>
            <p:cNvGrpSpPr/>
            <p:nvPr/>
          </p:nvGrpSpPr>
          <p:grpSpPr>
            <a:xfrm>
              <a:off x="478118" y="4855882"/>
              <a:ext cx="8172823" cy="1200328"/>
              <a:chOff x="478118" y="4855882"/>
              <a:chExt cx="8172823" cy="1200328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78118" y="4855882"/>
                <a:ext cx="8172823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/>
                    <a:cs typeface="Comic Sans MS"/>
                  </a:rPr>
                  <a:t>2. Anion:</a:t>
                </a:r>
              </a:p>
              <a:p>
                <a:pPr>
                  <a:buFontTx/>
                  <a:buChar char="-"/>
                </a:pPr>
                <a:r>
                  <a:rPr lang="en-US" sz="2400" dirty="0" smtClean="0">
                    <a:latin typeface="Comic Sans MS"/>
                    <a:cs typeface="Comic Sans MS"/>
                  </a:rPr>
                  <a:t> Negatively Charged ions</a:t>
                </a:r>
              </a:p>
              <a:p>
                <a:pPr>
                  <a:buFontTx/>
                  <a:buChar char="-"/>
                </a:pPr>
                <a:r>
                  <a:rPr lang="en-US" sz="2400" dirty="0" smtClean="0">
                    <a:latin typeface="Comic Sans MS"/>
                    <a:cs typeface="Comic Sans MS"/>
                  </a:rPr>
                  <a:t> Groups 5,6 &amp; 7 on the periodic table (non–  metals)</a:t>
                </a:r>
                <a:endParaRPr lang="en-US" sz="2400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311904" y="5035175"/>
                <a:ext cx="681625" cy="239059"/>
              </a:xfrm>
              <a:prstGeom prst="rect">
                <a:avLst/>
              </a:prstGeom>
              <a:solidFill>
                <a:srgbClr val="3AD831"/>
              </a:solidFill>
              <a:ln w="254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78118" y="4855882"/>
              <a:ext cx="1359647" cy="41835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059" y="194235"/>
            <a:ext cx="322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Ions Continued…</a:t>
            </a: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78118" y="1030941"/>
            <a:ext cx="8456706" cy="1938992"/>
            <a:chOff x="478118" y="1030941"/>
            <a:chExt cx="8456706" cy="1938992"/>
          </a:xfrm>
        </p:grpSpPr>
        <p:sp>
          <p:nvSpPr>
            <p:cNvPr id="6" name="TextBox 5"/>
            <p:cNvSpPr txBox="1"/>
            <p:nvPr/>
          </p:nvSpPr>
          <p:spPr>
            <a:xfrm>
              <a:off x="478118" y="1030941"/>
              <a:ext cx="845670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3. Polyatomic Ions: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- consist of 2 or more atoms</a:t>
              </a:r>
            </a:p>
            <a:p>
              <a:endParaRPr lang="en-US" sz="2400" dirty="0" smtClean="0">
                <a:latin typeface="Comic Sans MS"/>
                <a:cs typeface="Comic Sans MS"/>
              </a:endParaRP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Example: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</a:t>
              </a:r>
              <a:r>
                <a:rPr lang="en-US" sz="2400" dirty="0" smtClean="0"/>
                <a:t>ClO</a:t>
              </a:r>
              <a:r>
                <a:rPr lang="en-US" sz="2400" baseline="-25000" dirty="0" smtClean="0"/>
                <a:t>3</a:t>
              </a:r>
              <a:r>
                <a:rPr lang="en-US" sz="2400" b="1" baseline="30000" dirty="0" smtClean="0"/>
                <a:t>-</a:t>
              </a:r>
              <a:r>
                <a:rPr lang="en-US" sz="2400" dirty="0" smtClean="0"/>
                <a:t> 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8118" y="1030941"/>
              <a:ext cx="4811059" cy="9562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8118" y="3660588"/>
            <a:ext cx="8456706" cy="2808941"/>
            <a:chOff x="239059" y="3182471"/>
            <a:chExt cx="8456706" cy="2808941"/>
          </a:xfrm>
        </p:grpSpPr>
        <p:sp>
          <p:nvSpPr>
            <p:cNvPr id="7" name="TextBox 6"/>
            <p:cNvSpPr txBox="1"/>
            <p:nvPr/>
          </p:nvSpPr>
          <p:spPr>
            <a:xfrm>
              <a:off x="239059" y="3182471"/>
              <a:ext cx="845670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latin typeface="Comic Sans MS"/>
                  <a:cs typeface="Comic Sans MS"/>
                </a:rPr>
                <a:t>Most Polyatomic Ions: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1. Have a negative charge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	EXCEPTION: ammonium, NH</a:t>
              </a:r>
              <a:r>
                <a:rPr lang="en-US" sz="1600" dirty="0" smtClean="0">
                  <a:latin typeface="Comic Sans MS"/>
                  <a:cs typeface="Comic Sans MS"/>
                </a:rPr>
                <a:t>4</a:t>
              </a:r>
              <a:r>
                <a:rPr lang="en-US" sz="2400" dirty="0" smtClean="0">
                  <a:latin typeface="Comic Sans MS"/>
                  <a:cs typeface="Comic Sans MS"/>
                </a:rPr>
                <a:t> +</a:t>
              </a:r>
            </a:p>
            <a:p>
              <a:endParaRPr lang="en-US" sz="2400" dirty="0" smtClean="0">
                <a:latin typeface="Comic Sans MS"/>
                <a:cs typeface="Comic Sans MS"/>
              </a:endParaRP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2. Contain Oxygen and one other element</a:t>
              </a:r>
            </a:p>
            <a:p>
              <a:r>
                <a:rPr lang="en-US" sz="2400" dirty="0" smtClean="0">
                  <a:latin typeface="Comic Sans MS"/>
                  <a:cs typeface="Comic Sans MS"/>
                </a:rPr>
                <a:t>		EXCEPTION: cyanide, CN-  &amp; acetate CH</a:t>
              </a:r>
              <a:r>
                <a:rPr lang="en-US" sz="1600" dirty="0" smtClean="0">
                  <a:latin typeface="Comic Sans MS"/>
                  <a:cs typeface="Comic Sans MS"/>
                </a:rPr>
                <a:t>3</a:t>
              </a:r>
              <a:r>
                <a:rPr lang="en-US" sz="2400" dirty="0" smtClean="0">
                  <a:latin typeface="Comic Sans MS"/>
                  <a:cs typeface="Comic Sans MS"/>
                </a:rPr>
                <a:t>CO</a:t>
              </a:r>
              <a:r>
                <a:rPr lang="en-US" sz="1600" dirty="0" smtClean="0">
                  <a:latin typeface="Comic Sans MS"/>
                  <a:cs typeface="Comic Sans MS"/>
                </a:rPr>
                <a:t>2</a:t>
              </a:r>
              <a:endParaRPr lang="en-US" sz="1600" dirty="0">
                <a:latin typeface="Comic Sans MS"/>
                <a:cs typeface="Comic Sans M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9059" y="3182471"/>
              <a:ext cx="8157882" cy="28089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34234" y="461664"/>
            <a:ext cx="4273177" cy="461665"/>
            <a:chOff x="2734234" y="230832"/>
            <a:chExt cx="4273177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2734234" y="230832"/>
              <a:ext cx="42731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Ionic Compounds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331882" y="230832"/>
              <a:ext cx="2883647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9059" y="1426126"/>
            <a:ext cx="890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 Formed when metals (cations) and non-metals (anions) bond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61932" y="2212603"/>
            <a:ext cx="2338892" cy="2682538"/>
            <a:chOff x="1564788" y="2098638"/>
            <a:chExt cx="2338892" cy="2682538"/>
          </a:xfrm>
        </p:grpSpPr>
        <p:sp>
          <p:nvSpPr>
            <p:cNvPr id="9" name="Oval 8"/>
            <p:cNvSpPr/>
            <p:nvPr/>
          </p:nvSpPr>
          <p:spPr>
            <a:xfrm>
              <a:off x="1564788" y="2098638"/>
              <a:ext cx="2338892" cy="268253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1837765" y="2779059"/>
              <a:ext cx="17630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mic Sans MS"/>
                  <a:cs typeface="Comic Sans MS"/>
                </a:rPr>
                <a:t>Metals</a:t>
              </a:r>
              <a:endParaRPr lang="en-US" sz="2800" b="1" dirty="0">
                <a:latin typeface="Comic Sans MS"/>
                <a:cs typeface="Comic Sans MS"/>
              </a:endParaRPr>
            </a:p>
          </p:txBody>
        </p:sp>
        <p:sp>
          <p:nvSpPr>
            <p:cNvPr id="13" name="Plus 12"/>
            <p:cNvSpPr/>
            <p:nvPr/>
          </p:nvSpPr>
          <p:spPr>
            <a:xfrm>
              <a:off x="2300939" y="3302279"/>
              <a:ext cx="866590" cy="955956"/>
            </a:xfrm>
            <a:prstGeom prst="mathPlus">
              <a:avLst/>
            </a:prstGeom>
            <a:ln w="508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43176" y="2212603"/>
            <a:ext cx="2338892" cy="2682538"/>
            <a:chOff x="5259294" y="2098638"/>
            <a:chExt cx="2338892" cy="2682538"/>
          </a:xfrm>
        </p:grpSpPr>
        <p:sp>
          <p:nvSpPr>
            <p:cNvPr id="7" name="Oval 6"/>
            <p:cNvSpPr/>
            <p:nvPr/>
          </p:nvSpPr>
          <p:spPr>
            <a:xfrm>
              <a:off x="5259294" y="2098638"/>
              <a:ext cx="2338892" cy="2682538"/>
            </a:xfrm>
            <a:prstGeom prst="ellipse">
              <a:avLst/>
            </a:prstGeom>
            <a:solidFill>
              <a:srgbClr val="CCFFCC"/>
            </a:solidFill>
            <a:ln w="63500">
              <a:solidFill>
                <a:srgbClr val="005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5543176" y="2599765"/>
              <a:ext cx="179294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omic Sans MS"/>
                  <a:cs typeface="Comic Sans MS"/>
                </a:rPr>
                <a:t>Non-Metals</a:t>
              </a:r>
              <a:endParaRPr lang="en-US" sz="2800" b="1" dirty="0">
                <a:latin typeface="Comic Sans MS"/>
                <a:cs typeface="Comic Sans MS"/>
              </a:endParaRPr>
            </a:p>
          </p:txBody>
        </p:sp>
        <p:sp>
          <p:nvSpPr>
            <p:cNvPr id="14" name="Minus 13"/>
            <p:cNvSpPr/>
            <p:nvPr/>
          </p:nvSpPr>
          <p:spPr>
            <a:xfrm>
              <a:off x="5991412" y="3302279"/>
              <a:ext cx="1015999" cy="1018128"/>
            </a:xfrm>
            <a:prstGeom prst="mathMinus">
              <a:avLst/>
            </a:prstGeom>
            <a:solidFill>
              <a:srgbClr val="3AD831"/>
            </a:solidFill>
            <a:ln w="50800">
              <a:solidFill>
                <a:srgbClr val="005D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60294" y="5370597"/>
            <a:ext cx="7836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The non-metals steal electrons from the metals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75144" y="6028008"/>
            <a:ext cx="237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Metals Lose </a:t>
            </a:r>
            <a:r>
              <a:rPr lang="en-US" sz="2400" dirty="0" err="1" smtClean="0">
                <a:latin typeface="Comic Sans MS"/>
                <a:cs typeface="Comic Sans MS"/>
              </a:rPr>
              <a:t>e</a:t>
            </a:r>
            <a:r>
              <a:rPr lang="en-US" sz="2400" dirty="0" smtClean="0">
                <a:latin typeface="Comic Sans MS"/>
                <a:cs typeface="Comic Sans MS"/>
              </a:rPr>
              <a:t>-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3175" y="6028008"/>
            <a:ext cx="321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Non-Metals Gain </a:t>
            </a:r>
            <a:r>
              <a:rPr lang="en-US" sz="2400" dirty="0" err="1" smtClean="0">
                <a:latin typeface="Comic Sans MS"/>
                <a:cs typeface="Comic Sans MS"/>
              </a:rPr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39059" y="1165412"/>
            <a:ext cx="8710706" cy="55132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10781 0.000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11597 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" grpId="0"/>
      <p:bldP spid="42" grpId="0"/>
      <p:bldP spid="43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73529" y="194235"/>
            <a:ext cx="8561295" cy="1643530"/>
            <a:chOff x="373529" y="194235"/>
            <a:chExt cx="8561295" cy="1643530"/>
          </a:xfrm>
        </p:grpSpPr>
        <p:sp>
          <p:nvSpPr>
            <p:cNvPr id="2" name="TextBox 1"/>
            <p:cNvSpPr txBox="1"/>
            <p:nvPr/>
          </p:nvSpPr>
          <p:spPr>
            <a:xfrm>
              <a:off x="552824" y="388471"/>
              <a:ext cx="818776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Comic Sans MS"/>
                  <a:cs typeface="Comic Sans MS"/>
                </a:rPr>
                <a:t>The result is a compound that is </a:t>
              </a:r>
              <a:r>
                <a:rPr lang="en-US" sz="2400" u="sng" dirty="0" smtClean="0">
                  <a:latin typeface="Comic Sans MS"/>
                  <a:cs typeface="Comic Sans MS"/>
                </a:rPr>
                <a:t>electrically neutral </a:t>
              </a:r>
              <a:r>
                <a:rPr lang="en-US" sz="2400" dirty="0" smtClean="0">
                  <a:latin typeface="Comic Sans MS"/>
                  <a:cs typeface="Comic Sans MS"/>
                </a:rPr>
                <a:t>because the sum of the positive ions equals the sum of the negative ions</a:t>
              </a:r>
              <a:endParaRPr lang="en-US" sz="2400" dirty="0">
                <a:latin typeface="Comic Sans MS"/>
                <a:cs typeface="Comic Sans M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3529" y="194235"/>
              <a:ext cx="8561295" cy="16435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07378" y="2483618"/>
            <a:ext cx="3361768" cy="3111367"/>
            <a:chOff x="907378" y="2324363"/>
            <a:chExt cx="3361768" cy="3111367"/>
          </a:xfrm>
        </p:grpSpPr>
        <p:grpSp>
          <p:nvGrpSpPr>
            <p:cNvPr id="4" name="Group 3"/>
            <p:cNvGrpSpPr/>
            <p:nvPr/>
          </p:nvGrpSpPr>
          <p:grpSpPr>
            <a:xfrm>
              <a:off x="1261932" y="2753192"/>
              <a:ext cx="2338892" cy="2682538"/>
              <a:chOff x="1564788" y="2098638"/>
              <a:chExt cx="2338892" cy="268253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564788" y="2098638"/>
                <a:ext cx="2338892" cy="2682538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6" name="TextBox 5"/>
              <p:cNvSpPr txBox="1"/>
              <p:nvPr/>
            </p:nvSpPr>
            <p:spPr>
              <a:xfrm>
                <a:off x="1837765" y="2779059"/>
                <a:ext cx="17630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Comic Sans MS"/>
                    <a:cs typeface="Comic Sans MS"/>
                  </a:rPr>
                  <a:t>Li</a:t>
                </a:r>
                <a:endParaRPr lang="en-US" sz="2800" b="1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7" name="Plus 6"/>
              <p:cNvSpPr/>
              <p:nvPr/>
            </p:nvSpPr>
            <p:spPr>
              <a:xfrm>
                <a:off x="2300939" y="3302279"/>
                <a:ext cx="866590" cy="955956"/>
              </a:xfrm>
              <a:prstGeom prst="mathPlus">
                <a:avLst/>
              </a:prstGeom>
              <a:ln w="508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492204" y="3724368"/>
              <a:ext cx="776942" cy="687294"/>
              <a:chOff x="3914588" y="5169647"/>
              <a:chExt cx="776942" cy="68729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907378" y="2324363"/>
              <a:ext cx="7091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/>
                </a:rPr>
                <a:t>+1</a:t>
              </a:r>
              <a:endParaRPr lang="en-US" sz="2800" dirty="0">
                <a:latin typeface="Comic Sans MS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19058" y="2135506"/>
            <a:ext cx="3540017" cy="4101053"/>
            <a:chOff x="5319058" y="1936789"/>
            <a:chExt cx="3540017" cy="4101053"/>
          </a:xfrm>
        </p:grpSpPr>
        <p:grpSp>
          <p:nvGrpSpPr>
            <p:cNvPr id="8" name="Group 7"/>
            <p:cNvGrpSpPr/>
            <p:nvPr/>
          </p:nvGrpSpPr>
          <p:grpSpPr>
            <a:xfrm>
              <a:off x="5568576" y="2668010"/>
              <a:ext cx="2338892" cy="2682538"/>
              <a:chOff x="5259294" y="2098638"/>
              <a:chExt cx="2338892" cy="268253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259294" y="2098638"/>
                <a:ext cx="2338892" cy="2682538"/>
              </a:xfrm>
              <a:prstGeom prst="ellipse">
                <a:avLst/>
              </a:prstGeom>
              <a:solidFill>
                <a:srgbClr val="CCFFCC"/>
              </a:solidFill>
              <a:ln w="635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" name="TextBox 9"/>
              <p:cNvSpPr txBox="1"/>
              <p:nvPr/>
            </p:nvSpPr>
            <p:spPr>
              <a:xfrm>
                <a:off x="5513891" y="2735132"/>
                <a:ext cx="179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latin typeface="Comic Sans MS"/>
                    <a:cs typeface="Comic Sans MS"/>
                  </a:rPr>
                  <a:t>Cl</a:t>
                </a:r>
                <a:endParaRPr lang="en-US" sz="2800" b="1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11" name="Minus 10"/>
              <p:cNvSpPr/>
              <p:nvPr/>
            </p:nvSpPr>
            <p:spPr>
              <a:xfrm>
                <a:off x="5991412" y="3194458"/>
                <a:ext cx="1015999" cy="1018128"/>
              </a:xfrm>
              <a:prstGeom prst="mathMinus">
                <a:avLst/>
              </a:prstGeom>
              <a:solidFill>
                <a:srgbClr val="3AD831"/>
              </a:solidFill>
              <a:ln w="50800">
                <a:solidFill>
                  <a:srgbClr val="005D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19058" y="2549377"/>
              <a:ext cx="776942" cy="687294"/>
              <a:chOff x="3914588" y="5169647"/>
              <a:chExt cx="776942" cy="68729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413811" y="2324363"/>
              <a:ext cx="776942" cy="687294"/>
              <a:chOff x="3914588" y="5169647"/>
              <a:chExt cx="776942" cy="68729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400800" y="5350548"/>
              <a:ext cx="776942" cy="687294"/>
              <a:chOff x="3914588" y="5169647"/>
              <a:chExt cx="776942" cy="687294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463987" y="4934603"/>
              <a:ext cx="776942" cy="687294"/>
              <a:chOff x="3914588" y="5169647"/>
              <a:chExt cx="776942" cy="68729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518997" y="4895141"/>
              <a:ext cx="776942" cy="687294"/>
              <a:chOff x="3914588" y="5169647"/>
              <a:chExt cx="776942" cy="6872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869517" y="3684906"/>
              <a:ext cx="776942" cy="687294"/>
              <a:chOff x="3914588" y="5169647"/>
              <a:chExt cx="776942" cy="687294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00800" y="1936789"/>
              <a:ext cx="776942" cy="687294"/>
              <a:chOff x="3914588" y="5169647"/>
              <a:chExt cx="776942" cy="687294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914588" y="5169647"/>
                <a:ext cx="552824" cy="687294"/>
              </a:xfrm>
              <a:prstGeom prst="ellipse">
                <a:avLst/>
              </a:prstGeom>
              <a:solidFill>
                <a:srgbClr val="F7FF97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011706" y="5209109"/>
                <a:ext cx="679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e</a:t>
                </a:r>
                <a:r>
                  <a:rPr lang="en-US" sz="2400" b="1" dirty="0" smtClean="0"/>
                  <a:t>-</a:t>
                </a:r>
                <a:endParaRPr lang="en-US" sz="2400" b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8190753" y="2324363"/>
              <a:ext cx="668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omic Sans MS"/>
                  <a:cs typeface="Comic Sans MS"/>
                </a:rPr>
                <a:t>-1</a:t>
              </a:r>
              <a:endParaRPr lang="en-US" sz="2400" b="1" dirty="0">
                <a:latin typeface="Comic Sans MS"/>
                <a:cs typeface="Comic Sans MS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684317" y="2297451"/>
            <a:ext cx="627531" cy="7267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563222" y="2185691"/>
            <a:ext cx="627531" cy="7267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09149 -0.004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7361 0.0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1758</Words>
  <Application>Microsoft Macintosh PowerPoint</Application>
  <PresentationFormat>On-screen Show (4:3)</PresentationFormat>
  <Paragraphs>351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Alycia Langlois</cp:lastModifiedBy>
  <cp:revision>11</cp:revision>
  <cp:lastPrinted>2016-01-27T04:00:47Z</cp:lastPrinted>
  <dcterms:created xsi:type="dcterms:W3CDTF">2016-01-27T04:21:57Z</dcterms:created>
  <dcterms:modified xsi:type="dcterms:W3CDTF">2016-01-27T04:22:27Z</dcterms:modified>
</cp:coreProperties>
</file>