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E43B-4C66-0E46-B431-120FD7DBA68E}" type="datetimeFigureOut">
              <a:rPr lang="en-US" smtClean="0"/>
              <a:pPr/>
              <a:t>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84D-CEF9-2F43-8716-1C74683F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E43B-4C66-0E46-B431-120FD7DBA68E}" type="datetimeFigureOut">
              <a:rPr lang="en-US" smtClean="0"/>
              <a:pPr/>
              <a:t>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84D-CEF9-2F43-8716-1C74683F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E43B-4C66-0E46-B431-120FD7DBA68E}" type="datetimeFigureOut">
              <a:rPr lang="en-US" smtClean="0"/>
              <a:pPr/>
              <a:t>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84D-CEF9-2F43-8716-1C74683F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E43B-4C66-0E46-B431-120FD7DBA68E}" type="datetimeFigureOut">
              <a:rPr lang="en-US" smtClean="0"/>
              <a:pPr/>
              <a:t>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84D-CEF9-2F43-8716-1C74683F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E43B-4C66-0E46-B431-120FD7DBA68E}" type="datetimeFigureOut">
              <a:rPr lang="en-US" smtClean="0"/>
              <a:pPr/>
              <a:t>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84D-CEF9-2F43-8716-1C74683F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E43B-4C66-0E46-B431-120FD7DBA68E}" type="datetimeFigureOut">
              <a:rPr lang="en-US" smtClean="0"/>
              <a:pPr/>
              <a:t>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84D-CEF9-2F43-8716-1C74683F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E43B-4C66-0E46-B431-120FD7DBA68E}" type="datetimeFigureOut">
              <a:rPr lang="en-US" smtClean="0"/>
              <a:pPr/>
              <a:t>2/14/16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84D-CEF9-2F43-8716-1C74683F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E43B-4C66-0E46-B431-120FD7DBA68E}" type="datetimeFigureOut">
              <a:rPr lang="en-US" smtClean="0"/>
              <a:pPr/>
              <a:t>2/14/16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84D-CEF9-2F43-8716-1C74683F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E43B-4C66-0E46-B431-120FD7DBA68E}" type="datetimeFigureOut">
              <a:rPr lang="en-US" smtClean="0"/>
              <a:pPr/>
              <a:t>2/14/16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84D-CEF9-2F43-8716-1C74683F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E43B-4C66-0E46-B431-120FD7DBA68E}" type="datetimeFigureOut">
              <a:rPr lang="en-US" smtClean="0"/>
              <a:pPr/>
              <a:t>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84D-CEF9-2F43-8716-1C74683F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E43B-4C66-0E46-B431-120FD7DBA68E}" type="datetimeFigureOut">
              <a:rPr lang="en-US" smtClean="0"/>
              <a:pPr/>
              <a:t>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84D-CEF9-2F43-8716-1C74683F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8E43B-4C66-0E46-B431-120FD7DBA68E}" type="datetimeFigureOut">
              <a:rPr lang="en-US" smtClean="0"/>
              <a:pPr/>
              <a:t>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A584D-CEF9-2F43-8716-1C74683F1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2213" y="535742"/>
            <a:ext cx="593958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CA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/>
                <a:cs typeface="Comic Sans MS"/>
              </a:rPr>
              <a:t>Stoichiometry</a:t>
            </a:r>
            <a:endParaRPr lang="en-CA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216" y="1663358"/>
            <a:ext cx="6251458" cy="4667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6825" y="1243452"/>
            <a:ext cx="1170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+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5656082" y="1193018"/>
            <a:ext cx="1051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grpSp>
        <p:nvGrpSpPr>
          <p:cNvPr id="4" name="Group 3"/>
          <p:cNvGrpSpPr/>
          <p:nvPr/>
        </p:nvGrpSpPr>
        <p:grpSpPr>
          <a:xfrm>
            <a:off x="341766" y="367921"/>
            <a:ext cx="2324968" cy="3439320"/>
            <a:chOff x="348239" y="1143736"/>
            <a:chExt cx="2711027" cy="484562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2613" y="1150859"/>
              <a:ext cx="1323671" cy="100010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87670" y="1143736"/>
              <a:ext cx="1359505" cy="1027182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46472" y="2167500"/>
              <a:ext cx="1512794" cy="1143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05894" y="4475868"/>
              <a:ext cx="1314450" cy="99314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8239" y="3300933"/>
              <a:ext cx="1408825" cy="1064446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8239" y="2150966"/>
              <a:ext cx="1418045" cy="107141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36087" y="3300933"/>
              <a:ext cx="1311088" cy="9906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1834" y="4475868"/>
              <a:ext cx="1314450" cy="99314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442613" y="5469008"/>
              <a:ext cx="2477731" cy="520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8 slices of Bread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63223" y="271737"/>
            <a:ext cx="1145826" cy="3631687"/>
            <a:chOff x="3845333" y="1150859"/>
            <a:chExt cx="1298226" cy="5253031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5333" y="4179954"/>
              <a:ext cx="1145826" cy="1204088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5333" y="2620334"/>
              <a:ext cx="1145826" cy="1204088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97733" y="1150859"/>
              <a:ext cx="1145826" cy="1204088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3845333" y="5469009"/>
              <a:ext cx="1298226" cy="934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 cheese slices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707915" y="458864"/>
            <a:ext cx="1825823" cy="3238206"/>
            <a:chOff x="6430073" y="1193018"/>
            <a:chExt cx="2103665" cy="4880603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65151" y="3876429"/>
              <a:ext cx="1473200" cy="97790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65151" y="2541298"/>
              <a:ext cx="1473200" cy="977900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07915" y="1193018"/>
              <a:ext cx="1473200" cy="9779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6430073" y="5099475"/>
              <a:ext cx="2103665" cy="974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 cheese sandwiches</a:t>
              </a:r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41766" y="4226413"/>
            <a:ext cx="81919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In this example:</a:t>
            </a:r>
          </a:p>
          <a:p>
            <a:endParaRPr lang="en-US" sz="2400" dirty="0" smtClean="0">
              <a:latin typeface="Comic Sans MS"/>
              <a:cs typeface="Comic Sans MS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Comic Sans MS"/>
                <a:cs typeface="Comic Sans MS"/>
              </a:rPr>
              <a:t>All of the cheese is used up</a:t>
            </a:r>
          </a:p>
          <a:p>
            <a:pPr>
              <a:buFontTx/>
              <a:buChar char="-"/>
            </a:pPr>
            <a:endParaRPr lang="en-US" sz="2400" dirty="0" smtClean="0">
              <a:latin typeface="Comic Sans MS"/>
              <a:cs typeface="Comic Sans MS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Comic Sans MS"/>
                <a:cs typeface="Comic Sans MS"/>
              </a:rPr>
              <a:t>We have 2 excess pieces of bread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0609" y="3918636"/>
            <a:ext cx="81919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We Can Say: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The cheese is our LIMITING REACTANT (since it limited the amount of sandwiches we could make)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And the Bread is in EXCESS (because there was bread left over)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456373"/>
            <a:ext cx="817651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omic Sans MS"/>
                <a:cs typeface="Comic Sans MS"/>
              </a:rPr>
              <a:t>Limiting Reactant Calculations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 </a:t>
            </a: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1. Balanced Reaction</a:t>
            </a: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2. Convert reactant mass to moles</a:t>
            </a: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3. Determine limiting reactant – mole ratio</a:t>
            </a: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4. Calculate amount of product in moles using LR</a:t>
            </a: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5. Calculate amount excess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7072" y="3411028"/>
            <a:ext cx="876692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Example:</a:t>
            </a:r>
          </a:p>
          <a:p>
            <a:pPr marL="457200" lvl="0" indent="-457200">
              <a:buAutoNum type="alphaLcParenR"/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Determine the mass of </a:t>
            </a:r>
            <a:r>
              <a:rPr lang="en-US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tetraphosphorus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decoxide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formed if 25.0g of phosphorous (P</a:t>
            </a:r>
            <a:r>
              <a:rPr lang="en-US" sz="2000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) and 50.0g of oxygen are combined.</a:t>
            </a:r>
          </a:p>
          <a:p>
            <a:pPr marL="457200" lvl="0" indent="-457200">
              <a:buAutoNum type="alphaLcParenR"/>
            </a:pPr>
            <a:endParaRPr lang="en-US" sz="2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457200" lvl="0" indent="-457200">
              <a:buAutoNum type="alphaLcParenR"/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How much of the excess reactant remains after the reaction stops?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843" y="317477"/>
            <a:ext cx="837497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u="sng" dirty="0" smtClean="0">
                <a:latin typeface="Comic Sans MS"/>
                <a:cs typeface="Comic Sans MS"/>
              </a:rPr>
              <a:t>Stoichiometry</a:t>
            </a:r>
          </a:p>
          <a:p>
            <a:endParaRPr lang="en-US" sz="2400" dirty="0" smtClean="0">
              <a:latin typeface="Comic Sans MS"/>
              <a:cs typeface="Comic Sans MS"/>
            </a:endParaRPr>
          </a:p>
          <a:p>
            <a:pPr lvl="0"/>
            <a:r>
              <a:rPr lang="en-CA" sz="2400" dirty="0" smtClean="0">
                <a:latin typeface="Comic Sans MS"/>
                <a:cs typeface="Comic Sans MS"/>
              </a:rPr>
              <a:t>- The </a:t>
            </a:r>
            <a:r>
              <a:rPr lang="en-CA" sz="2400" dirty="0">
                <a:latin typeface="Comic Sans MS"/>
                <a:cs typeface="Comic Sans MS"/>
              </a:rPr>
              <a:t>study of quantitative relationships between the amounts of reactants used and the amounts of products formed by a chemical reaction.</a:t>
            </a:r>
            <a:endParaRPr lang="en-US" sz="2400" dirty="0">
              <a:latin typeface="Comic Sans MS"/>
              <a:cs typeface="Comic Sans MS"/>
            </a:endParaRPr>
          </a:p>
          <a:p>
            <a:r>
              <a:rPr lang="en-CA" sz="2400" dirty="0">
                <a:latin typeface="Comic Sans MS"/>
                <a:cs typeface="Comic Sans MS"/>
              </a:rPr>
              <a:t> </a:t>
            </a:r>
            <a:endParaRPr lang="en-US" sz="2400" dirty="0" smtClean="0">
              <a:latin typeface="Comic Sans MS"/>
              <a:cs typeface="Comic Sans MS"/>
            </a:endParaRPr>
          </a:p>
          <a:p>
            <a:pPr lvl="0"/>
            <a:r>
              <a:rPr lang="en-CA" sz="2400" dirty="0" smtClean="0">
                <a:latin typeface="Comic Sans MS"/>
                <a:cs typeface="Comic Sans MS"/>
              </a:rPr>
              <a:t>- We </a:t>
            </a:r>
            <a:r>
              <a:rPr lang="en-CA" sz="2400" dirty="0">
                <a:latin typeface="Comic Sans MS"/>
                <a:cs typeface="Comic Sans MS"/>
              </a:rPr>
              <a:t>must have balanced chemical reaction</a:t>
            </a:r>
            <a:endParaRPr lang="en-US" sz="2400" dirty="0">
              <a:latin typeface="Comic Sans MS"/>
              <a:cs typeface="Comic Sans MS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7843" y="3272132"/>
            <a:ext cx="88661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u="sng" dirty="0">
                <a:solidFill>
                  <a:srgbClr val="FF0000"/>
                </a:solidFill>
                <a:latin typeface="Comic Sans MS"/>
                <a:cs typeface="Comic Sans MS"/>
              </a:rPr>
              <a:t>Ex </a:t>
            </a:r>
            <a:r>
              <a:rPr lang="en-CA" sz="2400" dirty="0">
                <a:solidFill>
                  <a:srgbClr val="FF0000"/>
                </a:solidFill>
                <a:latin typeface="Comic Sans MS"/>
                <a:cs typeface="Comic Sans MS"/>
              </a:rPr>
              <a:t>   C</a:t>
            </a:r>
            <a:r>
              <a:rPr lang="en-CA" sz="24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  <a:r>
              <a:rPr lang="en-CA" sz="2400" dirty="0">
                <a:solidFill>
                  <a:srgbClr val="FF0000"/>
                </a:solidFill>
                <a:latin typeface="Comic Sans MS"/>
                <a:cs typeface="Comic Sans MS"/>
              </a:rPr>
              <a:t>H</a:t>
            </a:r>
            <a:r>
              <a:rPr lang="en-CA" sz="24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8(g) </a:t>
            </a:r>
            <a:r>
              <a:rPr lang="en-CA" sz="2400" dirty="0">
                <a:solidFill>
                  <a:srgbClr val="FF0000"/>
                </a:solidFill>
                <a:latin typeface="Comic Sans MS"/>
                <a:cs typeface="Comic Sans MS"/>
              </a:rPr>
              <a:t> +   5O</a:t>
            </a:r>
            <a:r>
              <a:rPr lang="en-CA" sz="24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2(g)</a:t>
            </a:r>
            <a:r>
              <a:rPr lang="en-CA" sz="24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CA" sz="2400" dirty="0" err="1">
                <a:solidFill>
                  <a:srgbClr val="FF0000"/>
                </a:solidFill>
                <a:latin typeface="Comic Sans MS"/>
                <a:cs typeface="Comic Sans MS"/>
                <a:sym typeface="Wingdings"/>
              </a:rPr>
              <a:t></a:t>
            </a:r>
            <a:r>
              <a:rPr lang="en-CA" sz="2400" dirty="0">
                <a:solidFill>
                  <a:srgbClr val="FF0000"/>
                </a:solidFill>
                <a:latin typeface="Comic Sans MS"/>
                <a:cs typeface="Comic Sans MS"/>
              </a:rPr>
              <a:t> 3CO</a:t>
            </a:r>
            <a:r>
              <a:rPr lang="en-CA" sz="24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2(g)   </a:t>
            </a:r>
            <a:r>
              <a:rPr lang="en-CA" sz="2400" dirty="0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lang="en-CA" sz="24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   </a:t>
            </a:r>
            <a:r>
              <a:rPr lang="en-CA" sz="2400" dirty="0">
                <a:solidFill>
                  <a:srgbClr val="FF0000"/>
                </a:solidFill>
                <a:latin typeface="Comic Sans MS"/>
                <a:cs typeface="Comic Sans MS"/>
              </a:rPr>
              <a:t>4H</a:t>
            </a:r>
            <a:r>
              <a:rPr lang="en-CA" sz="24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CA" sz="2400" dirty="0">
                <a:solidFill>
                  <a:srgbClr val="FF0000"/>
                </a:solidFill>
                <a:latin typeface="Comic Sans MS"/>
                <a:cs typeface="Comic Sans MS"/>
              </a:rPr>
              <a:t>O(g)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7843" y="4010796"/>
            <a:ext cx="478286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660066"/>
                </a:solidFill>
                <a:latin typeface="Comic Sans MS"/>
                <a:cs typeface="Comic Sans MS"/>
              </a:rPr>
              <a:t>Molar mass of reactants</a:t>
            </a:r>
            <a:endParaRPr lang="en-US" dirty="0">
              <a:solidFill>
                <a:srgbClr val="660066"/>
              </a:solidFill>
              <a:latin typeface="Comic Sans MS"/>
              <a:cs typeface="Comic Sans MS"/>
            </a:endParaRPr>
          </a:p>
          <a:p>
            <a:r>
              <a:rPr lang="en-CA" dirty="0">
                <a:solidFill>
                  <a:srgbClr val="660066"/>
                </a:solidFill>
                <a:latin typeface="Comic Sans MS"/>
                <a:cs typeface="Comic Sans MS"/>
              </a:rPr>
              <a:t>	3 mol C </a:t>
            </a:r>
            <a:r>
              <a:rPr lang="en-CA" dirty="0" err="1">
                <a:solidFill>
                  <a:srgbClr val="660066"/>
                </a:solidFill>
                <a:latin typeface="Comic Sans MS"/>
                <a:cs typeface="Comic Sans MS"/>
              </a:rPr>
              <a:t>x</a:t>
            </a:r>
            <a:r>
              <a:rPr lang="en-CA" dirty="0">
                <a:solidFill>
                  <a:srgbClr val="660066"/>
                </a:solidFill>
                <a:latin typeface="Comic Sans MS"/>
                <a:cs typeface="Comic Sans MS"/>
              </a:rPr>
              <a:t> 12.01 =     </a:t>
            </a:r>
            <a:r>
              <a:rPr lang="en-CA" dirty="0" smtClean="0">
                <a:solidFill>
                  <a:srgbClr val="660066"/>
                </a:solidFill>
                <a:latin typeface="Comic Sans MS"/>
                <a:cs typeface="Comic Sans MS"/>
              </a:rPr>
              <a:t>  36.03g</a:t>
            </a:r>
            <a:r>
              <a:rPr lang="en-CA" dirty="0">
                <a:solidFill>
                  <a:srgbClr val="660066"/>
                </a:solidFill>
                <a:latin typeface="Comic Sans MS"/>
                <a:cs typeface="Comic Sans MS"/>
              </a:rPr>
              <a:t>/mol</a:t>
            </a:r>
            <a:endParaRPr lang="en-US" dirty="0">
              <a:solidFill>
                <a:srgbClr val="660066"/>
              </a:solidFill>
              <a:latin typeface="Comic Sans MS"/>
              <a:cs typeface="Comic Sans MS"/>
            </a:endParaRPr>
          </a:p>
          <a:p>
            <a:r>
              <a:rPr lang="en-CA" dirty="0">
                <a:solidFill>
                  <a:srgbClr val="660066"/>
                </a:solidFill>
                <a:latin typeface="Comic Sans MS"/>
                <a:cs typeface="Comic Sans MS"/>
              </a:rPr>
              <a:t>	8 mol H </a:t>
            </a:r>
            <a:r>
              <a:rPr lang="en-CA" dirty="0" err="1">
                <a:solidFill>
                  <a:srgbClr val="660066"/>
                </a:solidFill>
                <a:latin typeface="Comic Sans MS"/>
                <a:cs typeface="Comic Sans MS"/>
              </a:rPr>
              <a:t>x</a:t>
            </a:r>
            <a:r>
              <a:rPr lang="en-CA" dirty="0">
                <a:solidFill>
                  <a:srgbClr val="660066"/>
                </a:solidFill>
                <a:latin typeface="Comic Sans MS"/>
                <a:cs typeface="Comic Sans MS"/>
              </a:rPr>
              <a:t> 1.01 = 	   </a:t>
            </a:r>
            <a:r>
              <a:rPr lang="en-CA" dirty="0" smtClean="0">
                <a:solidFill>
                  <a:srgbClr val="660066"/>
                </a:solidFill>
                <a:latin typeface="Comic Sans MS"/>
                <a:cs typeface="Comic Sans MS"/>
              </a:rPr>
              <a:t>     8.08g</a:t>
            </a:r>
            <a:r>
              <a:rPr lang="en-CA" dirty="0">
                <a:solidFill>
                  <a:srgbClr val="660066"/>
                </a:solidFill>
                <a:latin typeface="Comic Sans MS"/>
                <a:cs typeface="Comic Sans MS"/>
              </a:rPr>
              <a:t>/mol</a:t>
            </a:r>
            <a:endParaRPr lang="en-US" dirty="0">
              <a:solidFill>
                <a:srgbClr val="660066"/>
              </a:solidFill>
              <a:latin typeface="Comic Sans MS"/>
              <a:cs typeface="Comic Sans MS"/>
            </a:endParaRPr>
          </a:p>
          <a:p>
            <a:r>
              <a:rPr lang="en-CA" dirty="0">
                <a:solidFill>
                  <a:srgbClr val="660066"/>
                </a:solidFill>
                <a:latin typeface="Comic Sans MS"/>
                <a:cs typeface="Comic Sans MS"/>
              </a:rPr>
              <a:t>	10 mol O</a:t>
            </a:r>
            <a:r>
              <a:rPr lang="en-CA" baseline="-25000" dirty="0">
                <a:solidFill>
                  <a:srgbClr val="660066"/>
                </a:solidFill>
                <a:latin typeface="Comic Sans MS"/>
                <a:cs typeface="Comic Sans MS"/>
              </a:rPr>
              <a:t>2 </a:t>
            </a:r>
            <a:r>
              <a:rPr lang="en-CA" dirty="0" err="1">
                <a:solidFill>
                  <a:srgbClr val="660066"/>
                </a:solidFill>
                <a:latin typeface="Comic Sans MS"/>
                <a:cs typeface="Comic Sans MS"/>
              </a:rPr>
              <a:t>x</a:t>
            </a:r>
            <a:r>
              <a:rPr lang="en-CA" dirty="0">
                <a:solidFill>
                  <a:srgbClr val="660066"/>
                </a:solidFill>
                <a:latin typeface="Comic Sans MS"/>
                <a:cs typeface="Comic Sans MS"/>
              </a:rPr>
              <a:t> 16.00 =</a:t>
            </a:r>
            <a:r>
              <a:rPr lang="en-CA" dirty="0" smtClean="0">
                <a:solidFill>
                  <a:srgbClr val="660066"/>
                </a:solidFill>
                <a:latin typeface="Comic Sans MS"/>
                <a:cs typeface="Comic Sans MS"/>
              </a:rPr>
              <a:t>   </a:t>
            </a:r>
            <a:r>
              <a:rPr lang="en-CA" u="sng" dirty="0" smtClean="0">
                <a:solidFill>
                  <a:srgbClr val="660066"/>
                </a:solidFill>
                <a:latin typeface="Comic Sans MS"/>
                <a:cs typeface="Comic Sans MS"/>
              </a:rPr>
              <a:t>160.0g</a:t>
            </a:r>
            <a:r>
              <a:rPr lang="en-CA" u="sng" dirty="0">
                <a:solidFill>
                  <a:srgbClr val="660066"/>
                </a:solidFill>
                <a:latin typeface="Comic Sans MS"/>
                <a:cs typeface="Comic Sans MS"/>
              </a:rPr>
              <a:t>/mol   +</a:t>
            </a:r>
            <a:endParaRPr lang="en-US" dirty="0" smtClean="0">
              <a:solidFill>
                <a:srgbClr val="660066"/>
              </a:solidFill>
              <a:latin typeface="Comic Sans MS"/>
              <a:cs typeface="Comic Sans MS"/>
            </a:endParaRPr>
          </a:p>
          <a:p>
            <a:r>
              <a:rPr lang="en-CA" dirty="0" smtClean="0">
                <a:solidFill>
                  <a:srgbClr val="660066"/>
                </a:solidFill>
                <a:latin typeface="Comic Sans MS"/>
                <a:cs typeface="Comic Sans MS"/>
              </a:rPr>
              <a:t>  		</a:t>
            </a:r>
            <a:r>
              <a:rPr lang="en-CA" dirty="0">
                <a:solidFill>
                  <a:srgbClr val="660066"/>
                </a:solidFill>
                <a:latin typeface="Comic Sans MS"/>
                <a:cs typeface="Comic Sans MS"/>
              </a:rPr>
              <a:t>		</a:t>
            </a:r>
            <a:r>
              <a:rPr lang="en-CA" dirty="0" smtClean="0">
                <a:solidFill>
                  <a:srgbClr val="660066"/>
                </a:solidFill>
                <a:latin typeface="Comic Sans MS"/>
                <a:cs typeface="Comic Sans MS"/>
              </a:rPr>
              <a:t>	    204.11g</a:t>
            </a:r>
            <a:r>
              <a:rPr lang="en-CA" dirty="0">
                <a:solidFill>
                  <a:srgbClr val="660066"/>
                </a:solidFill>
                <a:latin typeface="Comic Sans MS"/>
                <a:cs typeface="Comic Sans MS"/>
              </a:rPr>
              <a:t>/mol</a:t>
            </a:r>
            <a:endParaRPr lang="en-US" dirty="0">
              <a:solidFill>
                <a:srgbClr val="660066"/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43171" y="4010796"/>
            <a:ext cx="440082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Molar mass of products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	3 mol C </a:t>
            </a:r>
            <a:r>
              <a:rPr lang="en-CA" dirty="0" err="1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 12.01 =      36.03g/mol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	8 mol H </a:t>
            </a:r>
            <a:r>
              <a:rPr lang="en-CA" dirty="0" err="1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 1.01 = 	   </a:t>
            </a:r>
            <a:r>
              <a:rPr lang="en-CA" dirty="0" smtClean="0">
                <a:solidFill>
                  <a:srgbClr val="0000FF"/>
                </a:solidFill>
                <a:latin typeface="Comic Sans MS"/>
                <a:cs typeface="Comic Sans MS"/>
              </a:rPr>
              <a:t>   8.08g</a:t>
            </a:r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/mol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	10 mol O</a:t>
            </a:r>
            <a:r>
              <a:rPr lang="en-CA" baseline="-25000" dirty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CA" dirty="0" err="1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 16.00 = </a:t>
            </a:r>
            <a:r>
              <a:rPr lang="en-CA" u="sng" dirty="0">
                <a:solidFill>
                  <a:srgbClr val="0000FF"/>
                </a:solidFill>
                <a:latin typeface="Comic Sans MS"/>
                <a:cs typeface="Comic Sans MS"/>
              </a:rPr>
              <a:t>160.0g/mol   +</a:t>
            </a:r>
            <a:endParaRPr lang="en-US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en-CA" dirty="0" smtClean="0">
                <a:solidFill>
                  <a:srgbClr val="0000FF"/>
                </a:solidFill>
                <a:latin typeface="Comic Sans MS"/>
                <a:cs typeface="Comic Sans MS"/>
              </a:rPr>
              <a:t>   	</a:t>
            </a:r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		</a:t>
            </a:r>
            <a:r>
              <a:rPr lang="en-CA" dirty="0" smtClean="0">
                <a:solidFill>
                  <a:srgbClr val="0000FF"/>
                </a:solidFill>
                <a:latin typeface="Comic Sans MS"/>
                <a:cs typeface="Comic Sans MS"/>
              </a:rPr>
              <a:t>	            204.11g</a:t>
            </a:r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/mol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7843" y="5765123"/>
            <a:ext cx="8866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204.1g/mol </a:t>
            </a:r>
            <a:r>
              <a:rPr lang="en-CA" sz="2800" dirty="0">
                <a:solidFill>
                  <a:srgbClr val="FF0000"/>
                </a:solidFill>
                <a:latin typeface="Comic Sans MS"/>
                <a:cs typeface="Comic Sans MS"/>
              </a:rPr>
              <a:t>reactants = products 204.1g/mol </a:t>
            </a:r>
            <a:endParaRPr lang="en-US" sz="28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000" u="sng" dirty="0" smtClean="0">
              <a:latin typeface="Comic Sans MS"/>
              <a:cs typeface="Comic Sans MS"/>
            </a:endParaRPr>
          </a:p>
          <a:p>
            <a:r>
              <a:rPr lang="en-CA" sz="2000" dirty="0">
                <a:latin typeface="Comic Sans MS"/>
                <a:cs typeface="Comic Sans MS"/>
              </a:rPr>
              <a:t>	</a:t>
            </a:r>
            <a:r>
              <a:rPr lang="en-CA" sz="2000" u="sng" dirty="0" smtClean="0">
                <a:latin typeface="Comic Sans MS"/>
                <a:cs typeface="Comic Sans MS"/>
              </a:rPr>
              <a:t>Mole Ratios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pPr lvl="0"/>
            <a:r>
              <a:rPr lang="en-CA" sz="2000" dirty="0" smtClean="0">
                <a:latin typeface="Comic Sans MS"/>
                <a:cs typeface="Comic Sans MS"/>
              </a:rPr>
              <a:t>	Mole </a:t>
            </a:r>
            <a:r>
              <a:rPr lang="en-CA" sz="2000" dirty="0">
                <a:latin typeface="Comic Sans MS"/>
                <a:cs typeface="Comic Sans MS"/>
              </a:rPr>
              <a:t>Ratio – a ratio between the numbers of moles of any two</a:t>
            </a:r>
            <a:r>
              <a:rPr lang="en-CA" sz="2000" dirty="0" smtClean="0">
                <a:latin typeface="Comic Sans MS"/>
                <a:cs typeface="Comic Sans MS"/>
              </a:rPr>
              <a:t> 	substances </a:t>
            </a:r>
            <a:r>
              <a:rPr lang="en-CA" sz="2000" dirty="0">
                <a:latin typeface="Comic Sans MS"/>
                <a:cs typeface="Comic Sans MS"/>
              </a:rPr>
              <a:t>in a balanced equation</a:t>
            </a:r>
            <a:endParaRPr lang="en-US" sz="2000" dirty="0">
              <a:latin typeface="Comic Sans MS"/>
              <a:cs typeface="Comic Sans MS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924709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  <a:r>
              <a:rPr lang="en-CA" sz="2000" b="1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Ex </a:t>
            </a:r>
            <a:r>
              <a:rPr lang="en-CA" sz="2000" dirty="0">
                <a:solidFill>
                  <a:srgbClr val="FF0000"/>
                </a:solidFill>
                <a:latin typeface="Comic Sans MS"/>
                <a:cs typeface="Comic Sans MS"/>
              </a:rPr>
              <a:t>What mole ratios can be written for this reaction</a:t>
            </a:r>
            <a:r>
              <a:rPr lang="en-CA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?</a:t>
            </a:r>
          </a:p>
          <a:p>
            <a:endParaRPr lang="en-US" sz="2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r>
              <a:rPr lang="en-CA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							</a:t>
            </a:r>
            <a:r>
              <a:rPr lang="en-CA" sz="2000" dirty="0">
                <a:solidFill>
                  <a:srgbClr val="FF0000"/>
                </a:solidFill>
                <a:latin typeface="Comic Sans MS"/>
                <a:cs typeface="Comic Sans MS"/>
              </a:rPr>
              <a:t>2A1  +  3Br</a:t>
            </a:r>
            <a:r>
              <a:rPr lang="en-CA" sz="20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CA" sz="2000" dirty="0">
                <a:solidFill>
                  <a:srgbClr val="FF0000"/>
                </a:solidFill>
                <a:latin typeface="Comic Sans MS"/>
                <a:cs typeface="Comic Sans MS"/>
              </a:rPr>
              <a:t>  </a:t>
            </a:r>
            <a:r>
              <a:rPr lang="en-CA" sz="2000" dirty="0" err="1">
                <a:solidFill>
                  <a:srgbClr val="FF0000"/>
                </a:solidFill>
                <a:latin typeface="Comic Sans MS"/>
                <a:cs typeface="Comic Sans MS"/>
                <a:sym typeface="Wingdings"/>
              </a:rPr>
              <a:t></a:t>
            </a:r>
            <a:r>
              <a:rPr lang="en-CA" sz="2000" dirty="0">
                <a:solidFill>
                  <a:srgbClr val="FF0000"/>
                </a:solidFill>
                <a:latin typeface="Comic Sans MS"/>
                <a:cs typeface="Comic Sans MS"/>
              </a:rPr>
              <a:t> 2A1Br</a:t>
            </a:r>
            <a:r>
              <a:rPr lang="en-CA" sz="20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51209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u="sng" dirty="0">
                <a:solidFill>
                  <a:srgbClr val="0000FF"/>
                </a:solidFill>
                <a:latin typeface="Comic Sans MS"/>
                <a:cs typeface="Comic Sans MS"/>
              </a:rPr>
              <a:t>2 mol A1</a:t>
            </a:r>
            <a:r>
              <a:rPr lang="en-CA" dirty="0" smtClean="0">
                <a:solidFill>
                  <a:srgbClr val="0000FF"/>
                </a:solidFill>
                <a:latin typeface="Comic Sans MS"/>
                <a:cs typeface="Comic Sans MS"/>
              </a:rPr>
              <a:t>  &amp;   </a:t>
            </a:r>
            <a:r>
              <a:rPr lang="en-CA" u="sng" dirty="0">
                <a:solidFill>
                  <a:srgbClr val="0000FF"/>
                </a:solidFill>
                <a:latin typeface="Comic Sans MS"/>
                <a:cs typeface="Comic Sans MS"/>
              </a:rPr>
              <a:t>2 mol A1 </a:t>
            </a:r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  ,   </a:t>
            </a:r>
            <a:r>
              <a:rPr lang="en-CA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CA" u="sng" dirty="0" smtClean="0">
                <a:solidFill>
                  <a:srgbClr val="0000FF"/>
                </a:solidFill>
                <a:latin typeface="Comic Sans MS"/>
                <a:cs typeface="Comic Sans MS"/>
              </a:rPr>
              <a:t>3mol </a:t>
            </a:r>
            <a:r>
              <a:rPr lang="en-CA" u="sng" dirty="0">
                <a:solidFill>
                  <a:srgbClr val="0000FF"/>
                </a:solidFill>
                <a:latin typeface="Comic Sans MS"/>
                <a:cs typeface="Comic Sans MS"/>
              </a:rPr>
              <a:t>Br</a:t>
            </a:r>
            <a:r>
              <a:rPr lang="en-CA" u="sng" baseline="-25000" dirty="0">
                <a:solidFill>
                  <a:srgbClr val="0000FF"/>
                </a:solidFill>
                <a:latin typeface="Comic Sans MS"/>
                <a:cs typeface="Comic Sans MS"/>
              </a:rPr>
              <a:t>2 </a:t>
            </a:r>
            <a:r>
              <a:rPr lang="en-CA" baseline="-25000" dirty="0">
                <a:solidFill>
                  <a:srgbClr val="0000FF"/>
                </a:solidFill>
                <a:latin typeface="Comic Sans MS"/>
                <a:cs typeface="Comic Sans MS"/>
              </a:rPr>
              <a:t>   </a:t>
            </a:r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&amp;   </a:t>
            </a:r>
            <a:r>
              <a:rPr lang="en-CA" u="sng" dirty="0">
                <a:solidFill>
                  <a:srgbClr val="0000FF"/>
                </a:solidFill>
                <a:latin typeface="Comic Sans MS"/>
                <a:cs typeface="Comic Sans MS"/>
              </a:rPr>
              <a:t>3 mol Br</a:t>
            </a:r>
            <a:r>
              <a:rPr lang="en-CA" u="sng" baseline="-25000" dirty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CA" u="sng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CA" dirty="0" smtClean="0">
                <a:solidFill>
                  <a:srgbClr val="0000FF"/>
                </a:solidFill>
                <a:latin typeface="Comic Sans MS"/>
                <a:cs typeface="Comic Sans MS"/>
              </a:rPr>
              <a:t>     ,</a:t>
            </a:r>
            <a:r>
              <a:rPr lang="en-CA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     </a:t>
            </a:r>
            <a:r>
              <a:rPr lang="en-CA" u="sng" dirty="0" smtClean="0">
                <a:solidFill>
                  <a:srgbClr val="0000FF"/>
                </a:solidFill>
                <a:latin typeface="Comic Sans MS"/>
                <a:cs typeface="Comic Sans MS"/>
              </a:rPr>
              <a:t>2mol </a:t>
            </a:r>
            <a:r>
              <a:rPr lang="en-CA" u="sng" dirty="0">
                <a:solidFill>
                  <a:srgbClr val="0000FF"/>
                </a:solidFill>
                <a:latin typeface="Comic Sans MS"/>
                <a:cs typeface="Comic Sans MS"/>
              </a:rPr>
              <a:t>A1Br</a:t>
            </a:r>
            <a:r>
              <a:rPr lang="en-CA" u="sng" baseline="-25000" dirty="0">
                <a:solidFill>
                  <a:srgbClr val="0000FF"/>
                </a:solidFill>
                <a:latin typeface="Comic Sans MS"/>
                <a:cs typeface="Comic Sans MS"/>
              </a:rPr>
              <a:t>2  </a:t>
            </a:r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 &amp;   </a:t>
            </a:r>
            <a:r>
              <a:rPr lang="en-CA" u="sng" dirty="0">
                <a:solidFill>
                  <a:srgbClr val="0000FF"/>
                </a:solidFill>
                <a:latin typeface="Comic Sans MS"/>
                <a:cs typeface="Comic Sans MS"/>
              </a:rPr>
              <a:t>2 mol A1Br</a:t>
            </a:r>
            <a:r>
              <a:rPr lang="en-CA" u="sng" baseline="-25000" dirty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algn="ctr"/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3 mol Br</a:t>
            </a:r>
            <a:r>
              <a:rPr lang="en-CA" baseline="-25000" dirty="0">
                <a:solidFill>
                  <a:srgbClr val="0000FF"/>
                </a:solidFill>
                <a:latin typeface="Comic Sans MS"/>
                <a:cs typeface="Comic Sans MS"/>
              </a:rPr>
              <a:t>2       </a:t>
            </a:r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2mol A1Br</a:t>
            </a:r>
            <a:r>
              <a:rPr lang="en-CA" baseline="-25000" dirty="0">
                <a:solidFill>
                  <a:srgbClr val="0000FF"/>
                </a:solidFill>
                <a:latin typeface="Comic Sans MS"/>
                <a:cs typeface="Comic Sans MS"/>
              </a:rPr>
              <a:t>3        </a:t>
            </a:r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2 mol A1</a:t>
            </a:r>
            <a:r>
              <a:rPr lang="en-CA" baseline="-25000" dirty="0">
                <a:solidFill>
                  <a:srgbClr val="0000FF"/>
                </a:solidFill>
                <a:latin typeface="Comic Sans MS"/>
                <a:cs typeface="Comic Sans MS"/>
              </a:rPr>
              <a:t>           </a:t>
            </a:r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2 mol A1Br</a:t>
            </a:r>
            <a:r>
              <a:rPr lang="en-CA" baseline="-25000" dirty="0">
                <a:solidFill>
                  <a:srgbClr val="0000FF"/>
                </a:solidFill>
                <a:latin typeface="Comic Sans MS"/>
                <a:cs typeface="Comic Sans MS"/>
              </a:rPr>
              <a:t>2              </a:t>
            </a:r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2 mol A1           3 mol Br</a:t>
            </a:r>
            <a:r>
              <a:rPr lang="en-CA" baseline="-25000" dirty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997" y="436531"/>
            <a:ext cx="841466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u="sng" dirty="0" err="1">
                <a:latin typeface="Comic Sans MS"/>
                <a:cs typeface="Comic Sans MS"/>
              </a:rPr>
              <a:t>Stoichiometric</a:t>
            </a:r>
            <a:r>
              <a:rPr lang="en-CA" sz="2000" u="sng" dirty="0">
                <a:latin typeface="Comic Sans MS"/>
                <a:cs typeface="Comic Sans MS"/>
              </a:rPr>
              <a:t> Mole to Mole </a:t>
            </a:r>
            <a:r>
              <a:rPr lang="en-CA" sz="2000" u="sng" dirty="0" smtClean="0">
                <a:latin typeface="Comic Sans MS"/>
                <a:cs typeface="Comic Sans MS"/>
              </a:rPr>
              <a:t>Conversion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CA" sz="2000" dirty="0">
                <a:latin typeface="Comic Sans MS"/>
                <a:cs typeface="Comic Sans MS"/>
              </a:rPr>
              <a:t>	- You can use a mole ratio to convert the known number of moles of an element or compound to the unknown moles of an element or compound</a:t>
            </a:r>
            <a:endParaRPr lang="en-US" sz="2000" dirty="0">
              <a:latin typeface="Comic Sans MS"/>
              <a:cs typeface="Comic Sans MS"/>
            </a:endParaRP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52603" y="2265378"/>
            <a:ext cx="7323139" cy="1064253"/>
            <a:chOff x="952603" y="2265378"/>
            <a:chExt cx="7323139" cy="1064253"/>
          </a:xfrm>
        </p:grpSpPr>
        <p:sp>
          <p:nvSpPr>
            <p:cNvPr id="3" name="TextBox 2"/>
            <p:cNvSpPr txBox="1"/>
            <p:nvPr/>
          </p:nvSpPr>
          <p:spPr>
            <a:xfrm>
              <a:off x="992295" y="2344746"/>
              <a:ext cx="7283447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000" dirty="0">
                  <a:latin typeface="Comic Sans MS"/>
                  <a:cs typeface="Comic Sans MS"/>
                </a:rPr>
                <a:t>Moles of Known </a:t>
              </a:r>
              <a:r>
                <a:rPr lang="en-CA" sz="2000" dirty="0" err="1">
                  <a:latin typeface="Comic Sans MS"/>
                  <a:cs typeface="Comic Sans MS"/>
                </a:rPr>
                <a:t>x</a:t>
              </a:r>
              <a:r>
                <a:rPr lang="en-CA" sz="2000" dirty="0">
                  <a:latin typeface="Comic Sans MS"/>
                  <a:cs typeface="Comic Sans MS"/>
                </a:rPr>
                <a:t> </a:t>
              </a:r>
              <a:r>
                <a:rPr lang="en-CA" sz="2000" u="sng" dirty="0">
                  <a:latin typeface="Comic Sans MS"/>
                  <a:cs typeface="Comic Sans MS"/>
                </a:rPr>
                <a:t>moles of unknown </a:t>
              </a:r>
              <a:r>
                <a:rPr lang="en-CA" sz="2000" dirty="0">
                  <a:latin typeface="Comic Sans MS"/>
                  <a:cs typeface="Comic Sans MS"/>
                </a:rPr>
                <a:t>= moles of unknown</a:t>
              </a:r>
              <a:endParaRPr lang="en-US" sz="2000" dirty="0">
                <a:latin typeface="Comic Sans MS"/>
                <a:cs typeface="Comic Sans MS"/>
              </a:endParaRPr>
            </a:p>
            <a:p>
              <a:r>
                <a:rPr lang="en-CA" sz="2000" dirty="0">
                  <a:latin typeface="Comic Sans MS"/>
                  <a:cs typeface="Comic Sans MS"/>
                </a:rPr>
                <a:t>			 	    </a:t>
              </a:r>
              <a:r>
                <a:rPr lang="en-CA" sz="2000" dirty="0" smtClean="0">
                  <a:latin typeface="Comic Sans MS"/>
                  <a:cs typeface="Comic Sans MS"/>
                </a:rPr>
                <a:t> moles </a:t>
              </a:r>
              <a:r>
                <a:rPr lang="en-CA" sz="2000" dirty="0">
                  <a:latin typeface="Comic Sans MS"/>
                  <a:cs typeface="Comic Sans MS"/>
                </a:rPr>
                <a:t>of unknown</a:t>
              </a:r>
              <a:endParaRPr lang="en-US" sz="2000" dirty="0">
                <a:latin typeface="Comic Sans MS"/>
                <a:cs typeface="Comic Sans MS"/>
              </a:endParaRPr>
            </a:p>
            <a:p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952603" y="2265378"/>
              <a:ext cx="6985758" cy="98488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57997" y="3730355"/>
            <a:ext cx="841466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u="sng" dirty="0">
                <a:solidFill>
                  <a:srgbClr val="FF0000"/>
                </a:solidFill>
                <a:latin typeface="Comic Sans MS"/>
                <a:cs typeface="Comic Sans MS"/>
              </a:rPr>
              <a:t>Ex. </a:t>
            </a:r>
            <a:r>
              <a:rPr lang="en-CA" sz="2000" dirty="0">
                <a:solidFill>
                  <a:srgbClr val="FF0000"/>
                </a:solidFill>
                <a:latin typeface="Comic Sans MS"/>
                <a:cs typeface="Comic Sans MS"/>
              </a:rPr>
              <a:t>How many moles of CO</a:t>
            </a:r>
            <a:r>
              <a:rPr lang="en-CA" sz="20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CA" sz="2000" dirty="0">
                <a:solidFill>
                  <a:srgbClr val="FF0000"/>
                </a:solidFill>
                <a:latin typeface="Comic Sans MS"/>
                <a:cs typeface="Comic Sans MS"/>
              </a:rPr>
              <a:t> are produced when 10.0 moles of propane are burned in excess oxygen on a gas grill?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997" y="357162"/>
            <a:ext cx="85535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u="sng" dirty="0">
                <a:latin typeface="Comic Sans MS"/>
                <a:cs typeface="Comic Sans MS"/>
              </a:rPr>
              <a:t>Mole to Mass </a:t>
            </a:r>
            <a:r>
              <a:rPr lang="en-CA" sz="2400" u="sng" dirty="0" smtClean="0">
                <a:latin typeface="Comic Sans MS"/>
                <a:cs typeface="Comic Sans MS"/>
              </a:rPr>
              <a:t>Conversions</a:t>
            </a:r>
          </a:p>
          <a:p>
            <a:endParaRPr lang="en-US" sz="2400" dirty="0" smtClean="0">
              <a:latin typeface="Comic Sans MS"/>
              <a:cs typeface="Comic Sans MS"/>
            </a:endParaRPr>
          </a:p>
          <a:p>
            <a:pPr lvl="0"/>
            <a:r>
              <a:rPr lang="en-CA" sz="2400" dirty="0" smtClean="0">
                <a:latin typeface="Comic Sans MS"/>
                <a:cs typeface="Comic Sans MS"/>
              </a:rPr>
              <a:t>	If </a:t>
            </a:r>
            <a:r>
              <a:rPr lang="en-CA" sz="2400" dirty="0">
                <a:latin typeface="Comic Sans MS"/>
                <a:cs typeface="Comic Sans MS"/>
              </a:rPr>
              <a:t>you know the number of moles of a reactant or product in a reaction you can calculate the mass of another product or reactant</a:t>
            </a:r>
            <a:endParaRPr lang="en-US" sz="2400" dirty="0">
              <a:latin typeface="Comic Sans MS"/>
              <a:cs typeface="Comic Sans MS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7997" y="2573153"/>
            <a:ext cx="85535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u="sng" dirty="0">
                <a:solidFill>
                  <a:srgbClr val="FF0000"/>
                </a:solidFill>
                <a:latin typeface="Comic Sans MS"/>
                <a:cs typeface="Comic Sans MS"/>
              </a:rPr>
              <a:t>Ex. </a:t>
            </a:r>
            <a:r>
              <a:rPr lang="en-CA" sz="2000" dirty="0">
                <a:solidFill>
                  <a:srgbClr val="FF0000"/>
                </a:solidFill>
                <a:latin typeface="Comic Sans MS"/>
                <a:cs typeface="Comic Sans MS"/>
              </a:rPr>
              <a:t>Determine the mass of sodium 1.25 moles of chlorine gas reacts vigorously with sodium.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.png?resizeSmall&amp;width=8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689" y="-218262"/>
            <a:ext cx="9539357" cy="7369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918" y="317477"/>
            <a:ext cx="835512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omic Sans MS"/>
                <a:cs typeface="Comic Sans MS"/>
              </a:rPr>
              <a:t>Limiting Reactants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 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Why do reactions stop?</a:t>
            </a:r>
          </a:p>
          <a:p>
            <a:endParaRPr lang="en-US" sz="2400" dirty="0" smtClean="0">
              <a:latin typeface="Comic Sans MS"/>
              <a:cs typeface="Comic Sans MS"/>
            </a:endParaRP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Usually one or more reactants are in excess, while one is limited. The amount of product (or length of the reaction) depends upon reactant that is limited.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6918" y="3272132"/>
            <a:ext cx="83551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Limiting Reactant – a reactant that is totally consumed during a chemical reaction, limits the extent of the reaction, and determines the amount of product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918" y="4570092"/>
            <a:ext cx="7620827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  <a:endParaRPr lang="en-US" sz="2400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Excess Reactant – a reactant that remains after a chemical reaction stops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504" y="952438"/>
            <a:ext cx="3412094" cy="25780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5377" y="456373"/>
            <a:ext cx="8156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/>
                <a:cs typeface="Comic Sans MS"/>
              </a:rPr>
              <a:t>One Plain Cheese Sandwich</a:t>
            </a:r>
            <a:endParaRPr lang="en-US" sz="2800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5239" y="985786"/>
            <a:ext cx="3412094" cy="25780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2574" y="3252676"/>
            <a:ext cx="1902518" cy="19992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538" y="5251932"/>
            <a:ext cx="870049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We can write this as:</a:t>
            </a:r>
          </a:p>
          <a:p>
            <a:pPr algn="ctr"/>
            <a:endParaRPr lang="en-US" sz="2400" dirty="0" smtClean="0">
              <a:latin typeface="Comic Sans MS"/>
              <a:cs typeface="Comic Sans MS"/>
            </a:endParaRPr>
          </a:p>
          <a:p>
            <a:pPr algn="ctr"/>
            <a:r>
              <a:rPr lang="en-US" sz="2400" dirty="0" smtClean="0">
                <a:latin typeface="Comic Sans MS"/>
                <a:cs typeface="Comic Sans MS"/>
              </a:rPr>
              <a:t>2Slices of Bread   +  1Slice of Cheese  </a:t>
            </a:r>
            <a:r>
              <a:rPr lang="en-US" sz="2400" dirty="0" err="1" smtClean="0">
                <a:latin typeface="Comic Sans MS"/>
                <a:cs typeface="Comic Sans MS"/>
                <a:sym typeface="Wingdings"/>
              </a:rPr>
              <a:t></a:t>
            </a:r>
            <a:r>
              <a:rPr lang="en-US" sz="2400" dirty="0" smtClean="0">
                <a:latin typeface="Comic Sans MS"/>
                <a:cs typeface="Comic Sans MS"/>
                <a:sym typeface="Wingdings"/>
              </a:rPr>
              <a:t> 1Cheese Sandwich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09035" y="238108"/>
            <a:ext cx="7624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If we have the following amount of ingredients, how many cheese sandwiches can we make?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65422" y="2480289"/>
            <a:ext cx="1170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+</a:t>
            </a:r>
            <a:endParaRPr lang="en-US" sz="5400" dirty="0"/>
          </a:p>
        </p:txBody>
      </p:sp>
      <p:sp>
        <p:nvSpPr>
          <p:cNvPr id="16" name="TextBox 15"/>
          <p:cNvSpPr txBox="1"/>
          <p:nvPr/>
        </p:nvSpPr>
        <p:spPr>
          <a:xfrm>
            <a:off x="5656082" y="2481440"/>
            <a:ext cx="1051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grpSp>
        <p:nvGrpSpPr>
          <p:cNvPr id="2" name="Group 24"/>
          <p:cNvGrpSpPr/>
          <p:nvPr/>
        </p:nvGrpSpPr>
        <p:grpSpPr>
          <a:xfrm>
            <a:off x="451834" y="1143736"/>
            <a:ext cx="2607432" cy="4276047"/>
            <a:chOff x="348239" y="1143736"/>
            <a:chExt cx="2711027" cy="473417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2613" y="1150859"/>
              <a:ext cx="1323671" cy="1000107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87670" y="1143736"/>
              <a:ext cx="1359505" cy="1027182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46472" y="2167500"/>
              <a:ext cx="1512794" cy="11430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05894" y="4475868"/>
              <a:ext cx="1314450" cy="99314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8239" y="3300933"/>
              <a:ext cx="1408825" cy="106444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8239" y="2150966"/>
              <a:ext cx="1418045" cy="107141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36087" y="3300933"/>
              <a:ext cx="1311088" cy="9906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1834" y="4475868"/>
              <a:ext cx="1314450" cy="99314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442613" y="5469008"/>
              <a:ext cx="2477731" cy="408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8 slices of Bread</a:t>
              </a:r>
              <a:endParaRPr lang="en-US" dirty="0"/>
            </a:p>
          </p:txBody>
        </p:sp>
      </p:grpSp>
      <p:grpSp>
        <p:nvGrpSpPr>
          <p:cNvPr id="18" name="Group 25"/>
          <p:cNvGrpSpPr/>
          <p:nvPr/>
        </p:nvGrpSpPr>
        <p:grpSpPr>
          <a:xfrm>
            <a:off x="3845333" y="1150859"/>
            <a:ext cx="1298226" cy="4402296"/>
            <a:chOff x="3845333" y="1150859"/>
            <a:chExt cx="1298226" cy="506122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5333" y="4179954"/>
              <a:ext cx="1145826" cy="1204088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5333" y="2620334"/>
              <a:ext cx="1145826" cy="1204088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97733" y="1150859"/>
              <a:ext cx="1145826" cy="1204088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3845333" y="5469009"/>
              <a:ext cx="1298226" cy="743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 cheese slices</a:t>
              </a:r>
              <a:endParaRPr lang="en-US" dirty="0"/>
            </a:p>
          </p:txBody>
        </p:sp>
      </p:grpSp>
      <p:grpSp>
        <p:nvGrpSpPr>
          <p:cNvPr id="22" name="Group 26"/>
          <p:cNvGrpSpPr/>
          <p:nvPr/>
        </p:nvGrpSpPr>
        <p:grpSpPr>
          <a:xfrm>
            <a:off x="6430073" y="1193018"/>
            <a:ext cx="2103665" cy="4552788"/>
            <a:chOff x="6430073" y="1193018"/>
            <a:chExt cx="2103665" cy="4552788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65151" y="3876429"/>
              <a:ext cx="1473200" cy="9779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65151" y="2541298"/>
              <a:ext cx="1473200" cy="97790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07915" y="1193018"/>
              <a:ext cx="1473200" cy="9779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6430073" y="5099475"/>
              <a:ext cx="21036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 cheese sandwiches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845333" y="1904862"/>
            <a:ext cx="4688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How many sandwiches can 8 slices of bread make?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845333" y="2976347"/>
            <a:ext cx="433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 slices/2 per sandwich = 4 sandwiches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45333" y="1904862"/>
            <a:ext cx="4688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many Sandwiches can 3 slices of cheese make?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97733" y="2976347"/>
            <a:ext cx="4240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slice / sandwich = 3 sandwiches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42602" y="5745806"/>
            <a:ext cx="7991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Therefore, we only have enough ingredients to make 3 cheese sandwiches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684</Words>
  <Application>Microsoft Macintosh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Alycia Langlois</dc:creator>
  <cp:lastModifiedBy>Alycia Langlois</cp:lastModifiedBy>
  <cp:revision>3</cp:revision>
  <dcterms:created xsi:type="dcterms:W3CDTF">2016-02-14T21:41:53Z</dcterms:created>
  <dcterms:modified xsi:type="dcterms:W3CDTF">2016-02-14T21:42:27Z</dcterms:modified>
</cp:coreProperties>
</file>