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2" r:id="rId10"/>
    <p:sldId id="263" r:id="rId11"/>
    <p:sldId id="264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F97D3-3DF4-CE41-AC53-8653E57F05C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1F789-F106-054E-81D0-518ECDBE5C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latin typeface="Comic Sans MS" panose="030F0702030302020204" pitchFamily="66" charset="0"/>
              </a:rPr>
              <a:t>The position of elements in the periodic table provides hints about the types of compounds they form.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335A2-F9B2-4458-93EE-A6CC51E22C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2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4736-636C-6D4B-9D14-A13D2D80D6AC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0BE6-EEED-8D4D-91FB-C96314D61B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16" y="170155"/>
            <a:ext cx="6614870" cy="1351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65" y="1521484"/>
            <a:ext cx="6114734" cy="518393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79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500" y="437692"/>
            <a:ext cx="88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Comic Sans MS" panose="030F0702030302020204" pitchFamily="66" charset="0"/>
              </a:rPr>
              <a:t>Vertical columns are called </a:t>
            </a:r>
            <a:r>
              <a:rPr lang="en-CA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groups or families</a:t>
            </a:r>
            <a:r>
              <a:rPr lang="en-CA" sz="2400" dirty="0" smtClean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90" y="1884242"/>
            <a:ext cx="4819650" cy="48196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385060" y="1381760"/>
            <a:ext cx="7620" cy="670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27960" y="1330960"/>
            <a:ext cx="7620" cy="670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85560" y="1381760"/>
            <a:ext cx="7620" cy="670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59880" y="1185929"/>
            <a:ext cx="7620" cy="670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49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371600" y="1113692"/>
            <a:ext cx="6553200" cy="5219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Comic Sans MS" charset="0"/>
              </a:rPr>
              <a:t>Memorize the following list of elements – spelling counts!</a:t>
            </a:r>
          </a:p>
          <a:p>
            <a:pPr algn="ctr" eaLnBrk="1" hangingPunct="1">
              <a:spcBef>
                <a:spcPct val="50000"/>
              </a:spcBef>
            </a:pPr>
            <a:endParaRPr lang="en-US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u="sng" dirty="0">
                <a:latin typeface="Comic Sans MS" charset="0"/>
              </a:rPr>
              <a:t>Name		Symbol	     </a:t>
            </a:r>
            <a:r>
              <a:rPr lang="en-US" u="sng" dirty="0" smtClean="0">
                <a:latin typeface="Comic Sans MS" charset="0"/>
              </a:rPr>
              <a:t> 		</a:t>
            </a:r>
            <a:r>
              <a:rPr lang="en-US" u="sng" dirty="0">
                <a:latin typeface="Comic Sans MS" charset="0"/>
              </a:rPr>
              <a:t>Name           	Symbol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mic Sans MS" charset="0"/>
              </a:rPr>
              <a:t>nitrogen		     N	   </a:t>
            </a:r>
            <a:r>
              <a:rPr lang="en-US" dirty="0" smtClean="0">
                <a:latin typeface="Comic Sans MS" charset="0"/>
              </a:rPr>
              <a:t> 		</a:t>
            </a:r>
            <a:r>
              <a:rPr lang="en-US" dirty="0">
                <a:latin typeface="Comic Sans MS" charset="0"/>
              </a:rPr>
              <a:t>carbon		    C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mic Sans MS" charset="0"/>
              </a:rPr>
              <a:t>chlorine		     </a:t>
            </a:r>
            <a:r>
              <a:rPr lang="en-US" dirty="0" err="1">
                <a:latin typeface="Comic Sans MS" charset="0"/>
              </a:rPr>
              <a:t>Cl</a:t>
            </a:r>
            <a:r>
              <a:rPr lang="en-US" dirty="0">
                <a:latin typeface="Comic Sans MS" charset="0"/>
              </a:rPr>
              <a:t>	</a:t>
            </a:r>
            <a:r>
              <a:rPr lang="en-US" dirty="0" smtClean="0">
                <a:latin typeface="Comic Sans MS" charset="0"/>
              </a:rPr>
              <a:t>		potassium</a:t>
            </a:r>
            <a:r>
              <a:rPr lang="en-US" dirty="0">
                <a:latin typeface="Comic Sans MS" charset="0"/>
              </a:rPr>
              <a:t>	    K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mic Sans MS" charset="0"/>
              </a:rPr>
              <a:t>hydrogen	     H	</a:t>
            </a:r>
            <a:r>
              <a:rPr lang="en-US" dirty="0" smtClean="0">
                <a:latin typeface="Comic Sans MS" charset="0"/>
              </a:rPr>
              <a:t>		neon</a:t>
            </a:r>
            <a:r>
              <a:rPr lang="en-US" dirty="0">
                <a:latin typeface="Comic Sans MS" charset="0"/>
              </a:rPr>
              <a:t>		    Ne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mic Sans MS" charset="0"/>
              </a:rPr>
              <a:t>calcium		     Ca	</a:t>
            </a:r>
            <a:r>
              <a:rPr lang="en-US" dirty="0" smtClean="0">
                <a:latin typeface="Comic Sans MS" charset="0"/>
              </a:rPr>
              <a:t>		oxygen</a:t>
            </a:r>
            <a:r>
              <a:rPr lang="en-US" dirty="0">
                <a:latin typeface="Comic Sans MS" charset="0"/>
              </a:rPr>
              <a:t>		    O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mic Sans MS" charset="0"/>
              </a:rPr>
              <a:t>gold	</a:t>
            </a:r>
            <a:r>
              <a:rPr lang="en-US" dirty="0" smtClean="0">
                <a:latin typeface="Comic Sans MS" charset="0"/>
              </a:rPr>
              <a:t>		     </a:t>
            </a:r>
            <a:r>
              <a:rPr lang="en-US" dirty="0">
                <a:latin typeface="Comic Sans MS" charset="0"/>
              </a:rPr>
              <a:t>Au	</a:t>
            </a:r>
            <a:r>
              <a:rPr lang="en-US" dirty="0" smtClean="0">
                <a:latin typeface="Comic Sans MS" charset="0"/>
              </a:rPr>
              <a:t>		silver</a:t>
            </a:r>
            <a:r>
              <a:rPr lang="en-US" dirty="0">
                <a:latin typeface="Comic Sans MS" charset="0"/>
              </a:rPr>
              <a:t>		    Ag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mic Sans MS" charset="0"/>
              </a:rPr>
              <a:t>magnesium	     Mg	</a:t>
            </a:r>
            <a:r>
              <a:rPr lang="en-US" dirty="0" smtClean="0">
                <a:latin typeface="Comic Sans MS" charset="0"/>
              </a:rPr>
              <a:t>		aluminum</a:t>
            </a:r>
            <a:r>
              <a:rPr lang="en-US" dirty="0">
                <a:latin typeface="Comic Sans MS" charset="0"/>
              </a:rPr>
              <a:t>	    Al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mic Sans MS" charset="0"/>
              </a:rPr>
              <a:t>sodium		     Na	</a:t>
            </a:r>
            <a:r>
              <a:rPr lang="en-US" dirty="0" smtClean="0">
                <a:latin typeface="Comic Sans MS" charset="0"/>
              </a:rPr>
              <a:t>		silicon</a:t>
            </a:r>
            <a:r>
              <a:rPr lang="en-US" dirty="0">
                <a:latin typeface="Comic Sans MS" charset="0"/>
              </a:rPr>
              <a:t>		    Si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mic Sans MS" charset="0"/>
              </a:rPr>
              <a:t>sulfur		     S	</a:t>
            </a:r>
            <a:r>
              <a:rPr lang="en-US" dirty="0" smtClean="0">
                <a:latin typeface="Comic Sans MS" charset="0"/>
              </a:rPr>
              <a:t>		copper</a:t>
            </a:r>
            <a:r>
              <a:rPr lang="en-US" dirty="0">
                <a:latin typeface="Comic Sans MS" charset="0"/>
              </a:rPr>
              <a:t>		    Cu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mic Sans MS" charset="0"/>
              </a:rPr>
              <a:t>boron		     B	</a:t>
            </a:r>
            <a:r>
              <a:rPr lang="en-US" dirty="0" smtClean="0">
                <a:latin typeface="Comic Sans MS" charset="0"/>
              </a:rPr>
              <a:t>		helium</a:t>
            </a:r>
            <a:r>
              <a:rPr lang="en-US" dirty="0">
                <a:latin typeface="Comic Sans MS" charset="0"/>
              </a:rPr>
              <a:t>		    He				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4495800" y="14478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6890" y="190362"/>
            <a:ext cx="6130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Common Elements</a:t>
            </a:r>
            <a:endParaRPr lang="en-C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707403" y="228600"/>
            <a:ext cx="74438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The first version of the periodic table was created by a Russian scientist, Dmitri Mendeleev in the 1860’s.</a:t>
            </a:r>
            <a:endParaRPr lang="en-US" alt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74852"/>
            <a:ext cx="23431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981202"/>
            <a:ext cx="237172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64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CA" sz="2800" dirty="0">
                <a:solidFill>
                  <a:srgbClr val="00B050"/>
                </a:solidFill>
                <a:latin typeface="Comic Sans MS" charset="0"/>
              </a:rPr>
              <a:t>He organized his first periodic table by arranging the elements in order of increasing atomic mass.</a:t>
            </a:r>
            <a:endParaRPr lang="en-US" sz="2800" dirty="0">
              <a:solidFill>
                <a:srgbClr val="00B050"/>
              </a:solidFill>
              <a:latin typeface="Comic Sans MS" charset="0"/>
            </a:endParaRP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518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CA" sz="2800">
                <a:solidFill>
                  <a:srgbClr val="00B050"/>
                </a:solidFill>
                <a:latin typeface="Comic Sans MS" charset="0"/>
              </a:rPr>
              <a:t>It has taken over 10 scientists over 100 years to compile the periodic table that we know today.</a:t>
            </a:r>
            <a:endParaRPr lang="en-US" sz="2800">
              <a:solidFill>
                <a:srgbClr val="00B050"/>
              </a:solidFill>
              <a:latin typeface="Comic Sans MS" charset="0"/>
            </a:endParaRP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1752600"/>
            <a:ext cx="1819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17488" y="4318000"/>
            <a:ext cx="1752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CA">
                <a:solidFill>
                  <a:srgbClr val="00B050"/>
                </a:solidFill>
                <a:latin typeface="Comic Sans MS" charset="0"/>
              </a:rPr>
              <a:t>John Newland</a:t>
            </a:r>
            <a:endParaRPr lang="en-US">
              <a:solidFill>
                <a:srgbClr val="00B050"/>
              </a:solidFill>
              <a:latin typeface="Comic Sans MS" charset="0"/>
            </a:endParaRP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5" y="2743200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2212975" y="5334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CA">
                <a:solidFill>
                  <a:srgbClr val="00B050"/>
                </a:solidFill>
                <a:latin typeface="Comic Sans MS" charset="0"/>
              </a:rPr>
              <a:t>Lord Rayleigh</a:t>
            </a:r>
            <a:endParaRPr lang="en-US">
              <a:solidFill>
                <a:srgbClr val="00B050"/>
              </a:solidFill>
              <a:latin typeface="Comic Sans MS" charset="0"/>
            </a:endParaRPr>
          </a:p>
        </p:txBody>
      </p:sp>
      <p:pic>
        <p:nvPicPr>
          <p:cNvPr id="512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0375" y="2286000"/>
            <a:ext cx="1695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4229100" y="4875213"/>
            <a:ext cx="2238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CA">
                <a:solidFill>
                  <a:srgbClr val="00B050"/>
                </a:solidFill>
                <a:latin typeface="Comic Sans MS" charset="0"/>
              </a:rPr>
              <a:t>Sir William Ramsey</a:t>
            </a:r>
            <a:endParaRPr lang="en-US">
              <a:solidFill>
                <a:srgbClr val="00B050"/>
              </a:solidFill>
              <a:latin typeface="Comic Sans MS" charset="0"/>
            </a:endParaRPr>
          </a:p>
        </p:txBody>
      </p:sp>
      <p:pic>
        <p:nvPicPr>
          <p:cNvPr id="512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2525" y="1752600"/>
            <a:ext cx="25177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6362700" y="3854450"/>
            <a:ext cx="223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CA">
                <a:solidFill>
                  <a:srgbClr val="00B050"/>
                </a:solidFill>
                <a:latin typeface="Comic Sans MS" charset="0"/>
              </a:rPr>
              <a:t>Pierre and Marie Curie</a:t>
            </a:r>
            <a:endParaRPr lang="en-US">
              <a:solidFill>
                <a:srgbClr val="00B05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8077200" cy="417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 Chemists organize the elements in a periodic table.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 The elements are arranged in horizontal rows (left to right) in order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Comic Sans MS" charset="0"/>
              </a:rPr>
              <a:t>   of the number of protons in their nucleus. This is the element’s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Comic Sans MS" charset="0"/>
              </a:rPr>
              <a:t>   </a:t>
            </a:r>
            <a:r>
              <a:rPr lang="en-US" sz="2800" b="1" i="1" u="sng" dirty="0">
                <a:latin typeface="Comic Sans MS" charset="0"/>
              </a:rPr>
              <a:t>Atomic Number</a:t>
            </a:r>
            <a:r>
              <a:rPr lang="en-US" sz="2800" dirty="0">
                <a:latin typeface="Comic Sans MS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u="sng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7" y="186432"/>
            <a:ext cx="824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latin typeface="Comic Sans MS" panose="030F0702030302020204" pitchFamily="66" charset="0"/>
              </a:rPr>
              <a:t>Main Parts of the PTE: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6" y="2038350"/>
            <a:ext cx="7158038" cy="4819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6" y="1204723"/>
            <a:ext cx="88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Metals</a:t>
            </a:r>
            <a:r>
              <a:rPr lang="en-CA" sz="2000" dirty="0" smtClean="0">
                <a:latin typeface="Comic Sans MS" panose="030F0702030302020204" pitchFamily="66" charset="0"/>
              </a:rPr>
              <a:t>: found to the left of the “ladder” generally shiny solids and good conductors 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34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95" y="2421662"/>
            <a:ext cx="6950869" cy="443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82744"/>
            <a:ext cx="883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u="sng" dirty="0" smtClean="0">
                <a:solidFill>
                  <a:srgbClr val="62F38A"/>
                </a:solidFill>
                <a:latin typeface="Comic Sans MS" panose="030F0702030302020204" pitchFamily="66" charset="0"/>
              </a:rPr>
              <a:t>Non-Metals:  </a:t>
            </a:r>
            <a:r>
              <a:rPr lang="en-CA" sz="2000" dirty="0" smtClean="0">
                <a:latin typeface="Comic Sans MS" panose="030F0702030302020204" pitchFamily="66" charset="0"/>
              </a:rPr>
              <a:t>found to the right of the “ladder” exist in all three states of matter.</a:t>
            </a:r>
          </a:p>
          <a:p>
            <a:pPr algn="ctr"/>
            <a:r>
              <a:rPr lang="en-CA" sz="2000" dirty="0" smtClean="0">
                <a:latin typeface="Comic Sans MS" panose="030F0702030302020204" pitchFamily="66" charset="0"/>
              </a:rPr>
              <a:t>These elements are dull, mostly insulators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1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15" y="2327614"/>
            <a:ext cx="7022306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116" y="254812"/>
            <a:ext cx="88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u="sng" dirty="0" smtClean="0">
                <a:solidFill>
                  <a:srgbClr val="D87A86"/>
                </a:solidFill>
                <a:latin typeface="Comic Sans MS" panose="030F0702030302020204" pitchFamily="66" charset="0"/>
              </a:rPr>
              <a:t>Metalloids</a:t>
            </a:r>
            <a:r>
              <a:rPr lang="en-CA" sz="2000" dirty="0" smtClean="0">
                <a:latin typeface="Comic Sans MS" panose="030F0702030302020204" pitchFamily="66" charset="0"/>
              </a:rPr>
              <a:t>: found along both sides of the “ladder”</a:t>
            </a:r>
          </a:p>
          <a:p>
            <a:pPr algn="ctr"/>
            <a:r>
              <a:rPr lang="en-CA" sz="2000" dirty="0">
                <a:latin typeface="Comic Sans MS" panose="030F0702030302020204" pitchFamily="66" charset="0"/>
              </a:rPr>
              <a:t>	</a:t>
            </a:r>
            <a:r>
              <a:rPr lang="en-CA" sz="2000" dirty="0" smtClean="0">
                <a:latin typeface="Comic Sans MS" panose="030F0702030302020204" pitchFamily="66" charset="0"/>
              </a:rPr>
              <a:t>		have properties of both metals and non-metals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1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.ytimg.com/vi/7mLPC74GHM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702" y="1728152"/>
            <a:ext cx="6672739" cy="501150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500" y="437693"/>
            <a:ext cx="88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Comic Sans MS" panose="030F0702030302020204" pitchFamily="66" charset="0"/>
              </a:rPr>
              <a:t>Horizontal rows are called </a:t>
            </a:r>
            <a:r>
              <a:rPr lang="en-CA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periods</a:t>
            </a:r>
            <a:r>
              <a:rPr lang="en-CA" sz="2400" dirty="0" smtClean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87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361</Words>
  <Application>Microsoft Macintosh PowerPoint</Application>
  <PresentationFormat>On-screen Show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Alycia Langlois</dc:creator>
  <cp:lastModifiedBy>Alycia Langlois</cp:lastModifiedBy>
  <cp:revision>2</cp:revision>
  <dcterms:created xsi:type="dcterms:W3CDTF">2016-01-25T18:15:43Z</dcterms:created>
  <dcterms:modified xsi:type="dcterms:W3CDTF">2016-01-25T18:44:22Z</dcterms:modified>
</cp:coreProperties>
</file>