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29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3B9B5-0C46-3440-9E11-0B0691C0B38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FA10-815E-BC48-B4DD-F032EB446F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6583" y="181462"/>
            <a:ext cx="775084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Scientific Notation</a:t>
            </a:r>
            <a:endParaRPr lang="en-CA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3908" y="1249831"/>
            <a:ext cx="81835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Scientists are often dealing with very very large numbers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(Ex. Distance from earth to the moon= 384 400 000m )</a:t>
            </a:r>
            <a:r>
              <a:rPr lang="en-US" sz="2400" dirty="0" smtClean="0">
                <a:latin typeface="Chalkboard"/>
                <a:cs typeface="Chalkboard"/>
              </a:rPr>
              <a:t> </a:t>
            </a:r>
          </a:p>
          <a:p>
            <a:pPr algn="ctr"/>
            <a:endParaRPr lang="en-US" sz="2400" dirty="0">
              <a:latin typeface="Chalkboard"/>
              <a:cs typeface="Chalkboard"/>
            </a:endParaRPr>
          </a:p>
          <a:p>
            <a:pPr algn="ctr"/>
            <a:r>
              <a:rPr lang="en-US" sz="2400" dirty="0" smtClean="0">
                <a:latin typeface="Chalkboard"/>
                <a:cs typeface="Chalkboard"/>
              </a:rPr>
              <a:t>OR </a:t>
            </a:r>
          </a:p>
          <a:p>
            <a:pPr algn="ctr"/>
            <a:endParaRPr lang="en-US" sz="2400" dirty="0" smtClean="0">
              <a:latin typeface="Chalkboard"/>
              <a:cs typeface="Chalkboard"/>
            </a:endParaRPr>
          </a:p>
          <a:p>
            <a:pPr algn="ctr"/>
            <a:r>
              <a:rPr lang="en-US" sz="2400" dirty="0">
                <a:latin typeface="Chalkboard"/>
                <a:cs typeface="Chalkboard"/>
              </a:rPr>
              <a:t>V</a:t>
            </a:r>
            <a:r>
              <a:rPr lang="en-US" sz="2400" dirty="0" smtClean="0">
                <a:latin typeface="Chalkboard"/>
                <a:cs typeface="Chalkboard"/>
              </a:rPr>
              <a:t>ery very very small numbers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 (Ex. </a:t>
            </a:r>
            <a:r>
              <a:rPr lang="en-US" sz="2400" dirty="0">
                <a:solidFill>
                  <a:srgbClr val="FF0000"/>
                </a:solidFill>
                <a:latin typeface="Chalkboard"/>
                <a:cs typeface="Chalkboard"/>
              </a:rPr>
              <a:t>78 000 000 000 000 000 000</a:t>
            </a:r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  atoms in a grain of sand)</a:t>
            </a:r>
            <a:endParaRPr lang="en-US" sz="24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915656"/>
            <a:ext cx="8880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For this reason, we use </a:t>
            </a:r>
            <a:r>
              <a:rPr lang="en-US" sz="3600" b="1" i="1" dirty="0" smtClean="0">
                <a:latin typeface="Chalkboard"/>
                <a:cs typeface="Chalkboard"/>
              </a:rPr>
              <a:t>scientific notation</a:t>
            </a:r>
            <a:endParaRPr lang="en-US" sz="3600" b="1" i="1" dirty="0"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8663" y="131960"/>
            <a:ext cx="6046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Rounding &amp; Sig Figs</a:t>
            </a:r>
            <a:endParaRPr lang="en-C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850" y="1418612"/>
            <a:ext cx="81316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latin typeface="Chalkboard"/>
                <a:cs typeface="Chalkboard"/>
              </a:rPr>
              <a:t>Determine how many sig figs you need</a:t>
            </a:r>
          </a:p>
          <a:p>
            <a:pPr marL="342900" indent="-342900">
              <a:buAutoNum type="arabicPeriod"/>
            </a:pPr>
            <a:endParaRPr lang="en-US" sz="2400" dirty="0" smtClean="0">
              <a:latin typeface="Chalkboard"/>
              <a:cs typeface="Chalkboard"/>
            </a:endParaRPr>
          </a:p>
          <a:p>
            <a:pPr marL="342900" indent="-342900">
              <a:buFontTx/>
              <a:buAutoNum type="arabicPeriod"/>
            </a:pPr>
            <a:r>
              <a:rPr lang="en-CA" sz="2400" dirty="0" smtClean="0">
                <a:latin typeface="Chalkboard"/>
                <a:cs typeface="Chalkboard"/>
              </a:rPr>
              <a:t> Round the last number based on the number directly following it (4 and under, do not round; 5 and up, round up)</a:t>
            </a:r>
            <a:endParaRPr lang="en-US" sz="2400" dirty="0" smtClean="0">
              <a:latin typeface="Chalkboard"/>
              <a:cs typeface="Chalkboard"/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850" y="3634603"/>
            <a:ext cx="84780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Example: Round the following numbers to 3 sig figs</a:t>
            </a:r>
          </a:p>
          <a:p>
            <a:endParaRPr lang="en-US" sz="2400" dirty="0" smtClean="0">
              <a:solidFill>
                <a:srgbClr val="FF0000"/>
              </a:solidFill>
              <a:latin typeface="Chalkboard"/>
              <a:cs typeface="Chalkboard"/>
            </a:endParaRPr>
          </a:p>
          <a:p>
            <a:endParaRPr lang="en-US" sz="2400" dirty="0" smtClean="0">
              <a:solidFill>
                <a:srgbClr val="FF0000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1. 3467			2. 00.003548		3. 324 943 000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3952" y="412387"/>
            <a:ext cx="7624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Calculations and Sig Figs</a:t>
            </a:r>
            <a:endParaRPr lang="en-C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885" y="1451614"/>
            <a:ext cx="81976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halkboard"/>
                <a:cs typeface="Chalkboard"/>
              </a:rPr>
              <a:t>Addition &amp; Subtraction</a:t>
            </a:r>
          </a:p>
          <a:p>
            <a:endParaRPr lang="en-US" sz="2400" dirty="0" smtClean="0">
              <a:latin typeface="Chalkboard"/>
              <a:cs typeface="Chalkboard"/>
            </a:endParaRPr>
          </a:p>
          <a:p>
            <a:pPr algn="ctr"/>
            <a:r>
              <a:rPr lang="en-CA" sz="2400" b="1" dirty="0" smtClean="0">
                <a:latin typeface="Chalkboard"/>
                <a:cs typeface="Chalkboard"/>
              </a:rPr>
              <a:t>RULE: </a:t>
            </a:r>
            <a:r>
              <a:rPr lang="en-CA" sz="2400" dirty="0" smtClean="0">
                <a:latin typeface="Chalkboard"/>
                <a:cs typeface="Chalkboard"/>
              </a:rPr>
              <a:t>the answer has the same number of </a:t>
            </a:r>
            <a:r>
              <a:rPr lang="en-CA" sz="2400" u="sng" dirty="0" smtClean="0">
                <a:latin typeface="Chalkboard"/>
                <a:cs typeface="Chalkboard"/>
              </a:rPr>
              <a:t>decimal places </a:t>
            </a:r>
            <a:r>
              <a:rPr lang="en-CA" sz="2400" dirty="0" smtClean="0">
                <a:latin typeface="Chalkboard"/>
                <a:cs typeface="Chalkboard"/>
              </a:rPr>
              <a:t>as the measured value with the </a:t>
            </a:r>
            <a:r>
              <a:rPr lang="en-CA" sz="2400" u="sng" dirty="0" smtClean="0">
                <a:latin typeface="Chalkboard"/>
                <a:cs typeface="Chalkboard"/>
              </a:rPr>
              <a:t>fewest</a:t>
            </a:r>
            <a:r>
              <a:rPr lang="en-CA" sz="2400" dirty="0" smtClean="0">
                <a:latin typeface="Chalkboard"/>
                <a:cs typeface="Chalkboard"/>
              </a:rPr>
              <a:t> decimal places</a:t>
            </a:r>
            <a:r>
              <a:rPr lang="en-CA" dirty="0" smtClean="0">
                <a:latin typeface="Comic Sans MS" panose="030F0702030302020204" pitchFamily="66" charset="0"/>
              </a:rPr>
              <a:t>.</a:t>
            </a: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9884" y="3403685"/>
            <a:ext cx="456890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Chalkboard"/>
                <a:cs typeface="Chalkboard"/>
              </a:rPr>
              <a:t>Examples:</a:t>
            </a:r>
          </a:p>
          <a:p>
            <a:endParaRPr lang="en-US" sz="2000" dirty="0" smtClean="0">
              <a:solidFill>
                <a:srgbClr val="FF0000"/>
              </a:solidFill>
              <a:latin typeface="Chalkboard"/>
              <a:cs typeface="Chalkboard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	  3.20		</a:t>
            </a:r>
            <a:r>
              <a:rPr lang="en-US" sz="2000" dirty="0" smtClean="0">
                <a:solidFill>
                  <a:srgbClr val="0000FF"/>
                </a:solidFill>
                <a:latin typeface="Chalkboard"/>
                <a:cs typeface="Chalkboard"/>
              </a:rPr>
              <a:t>2</a:t>
            </a:r>
            <a:endParaRPr lang="en-US" sz="2000" dirty="0" smtClean="0">
              <a:solidFill>
                <a:srgbClr val="FF0000"/>
              </a:solidFill>
              <a:latin typeface="Chalkboard"/>
              <a:cs typeface="Chalkboard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  4230.789		</a:t>
            </a:r>
            <a:r>
              <a:rPr lang="en-US" sz="2000" dirty="0" smtClean="0">
                <a:solidFill>
                  <a:srgbClr val="0000FF"/>
                </a:solidFill>
                <a:latin typeface="Chalkboard"/>
                <a:cs typeface="Chalkboard"/>
              </a:rPr>
              <a:t>3</a:t>
            </a:r>
          </a:p>
          <a:p>
            <a:r>
              <a:rPr lang="en-US" sz="2000" u="sng" dirty="0" smtClean="0">
                <a:solidFill>
                  <a:srgbClr val="FF0000"/>
                </a:solidFill>
                <a:latin typeface="Chalkboard"/>
                <a:cs typeface="Chalkboard"/>
              </a:rPr>
              <a:t>+	  1.0</a:t>
            </a:r>
            <a:r>
              <a:rPr lang="en-US" u="sng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Chalkboard"/>
                <a:cs typeface="Chalkboard"/>
              </a:rPr>
              <a:t>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4234.989</a:t>
            </a:r>
          </a:p>
          <a:p>
            <a:endParaRPr lang="en-US" sz="2400" dirty="0" smtClean="0">
              <a:solidFill>
                <a:srgbClr val="FF0000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4235.0		</a:t>
            </a:r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1 decimal place</a:t>
            </a:r>
          </a:p>
          <a:p>
            <a:endParaRPr lang="en-US" u="sng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8792" y="3760991"/>
            <a:ext cx="3628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24.00 + 62.453 + 14.23 = </a:t>
            </a:r>
            <a:endParaRPr lang="en-US" sz="20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9367" y="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7414" y="369332"/>
            <a:ext cx="84615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halkboard"/>
                <a:cs typeface="Chalkboard"/>
              </a:rPr>
              <a:t>Multiplication &amp; Division</a:t>
            </a:r>
          </a:p>
          <a:p>
            <a:endParaRPr lang="en-US" sz="2400" dirty="0" smtClean="0">
              <a:latin typeface="Chalkboard"/>
              <a:cs typeface="Chalkboard"/>
            </a:endParaRPr>
          </a:p>
          <a:p>
            <a:pPr algn="ctr"/>
            <a:r>
              <a:rPr lang="en-CA" sz="2400" dirty="0" smtClean="0">
                <a:latin typeface="Chalkboard"/>
                <a:cs typeface="Chalkboard"/>
              </a:rPr>
              <a:t>When multiplying and/or dividing, the answer has the same number of sig fig’s as the measurement with the fewest number of sig figs</a:t>
            </a:r>
          </a:p>
          <a:p>
            <a:pPr algn="ctr"/>
            <a:endParaRPr lang="en-CA" sz="2400" dirty="0" smtClean="0">
              <a:latin typeface="Chalkboard"/>
              <a:cs typeface="Chalkboard"/>
            </a:endParaRPr>
          </a:p>
          <a:p>
            <a:pPr algn="ctr"/>
            <a:r>
              <a:rPr lang="en-CA" sz="2400" b="1" i="1" dirty="0" smtClean="0">
                <a:latin typeface="Chalkboard"/>
                <a:cs typeface="Chalkboard"/>
              </a:rPr>
              <a:t>Least Sig Fig Rule</a:t>
            </a:r>
            <a:endParaRPr lang="en-US" sz="2400" b="1" i="1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414" y="3046988"/>
            <a:ext cx="3942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Examples:</a:t>
            </a:r>
            <a:endParaRPr lang="en-US" sz="24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414" y="3810459"/>
            <a:ext cx="39421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3.65 </a:t>
            </a:r>
            <a:r>
              <a:rPr lang="en-US" sz="2400" dirty="0" err="1" smtClean="0">
                <a:solidFill>
                  <a:srgbClr val="FF0000"/>
                </a:solidFill>
                <a:latin typeface="Chalkboard"/>
                <a:cs typeface="Chalkboard"/>
              </a:rPr>
              <a:t>x</a:t>
            </a:r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 6.0 =  21.9</a:t>
            </a:r>
            <a:r>
              <a:rPr lang="en-US" dirty="0" smtClean="0"/>
              <a:t>		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  <a:latin typeface="Chalkboard"/>
                <a:cs typeface="Chalkboard"/>
              </a:rPr>
              <a:t>                                </a:t>
            </a:r>
            <a:endParaRPr lang="en-US" dirty="0">
              <a:solidFill>
                <a:srgbClr val="0000FF"/>
              </a:solidFill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414" y="4826121"/>
            <a:ext cx="3727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Our answer can only have 2 sig figs</a:t>
            </a:r>
          </a:p>
          <a:p>
            <a:endParaRPr lang="en-US" sz="2400" dirty="0" smtClean="0">
              <a:solidFill>
                <a:srgbClr val="0000FF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So, 22 is the final answer</a:t>
            </a:r>
            <a:endParaRPr lang="en-US" sz="2400" dirty="0">
              <a:solidFill>
                <a:srgbClr val="0000FF"/>
              </a:solidFill>
              <a:latin typeface="Chalkboard"/>
              <a:cs typeface="Chalkboar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2815" y="3810459"/>
            <a:ext cx="3876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32.69/2.11	=  15.4928910</a:t>
            </a:r>
            <a:endParaRPr lang="en-US" sz="24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2815" y="4602242"/>
            <a:ext cx="34637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Our answer can only have 3 sig figs </a:t>
            </a:r>
          </a:p>
          <a:p>
            <a:endParaRPr lang="en-US" sz="2400" dirty="0" smtClean="0">
              <a:solidFill>
                <a:srgbClr val="0000FF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halkboard"/>
                <a:cs typeface="Chalkboard"/>
              </a:rPr>
              <a:t>So, 15.5 is the final answer</a:t>
            </a:r>
            <a:endParaRPr lang="en-US" sz="2400" dirty="0">
              <a:solidFill>
                <a:srgbClr val="0000FF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2295" y="329910"/>
            <a:ext cx="6639423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Converting Units – </a:t>
            </a:r>
          </a:p>
          <a:p>
            <a:pPr algn="ctr"/>
            <a:r>
              <a:rPr lang="en-C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Dimensional Analysis</a:t>
            </a:r>
            <a:endParaRPr lang="en-C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897" y="2084237"/>
            <a:ext cx="785126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You may have to switch from one set of units to another. For example, switching from meter to kilometers or hours to seconds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897" y="4008404"/>
            <a:ext cx="85440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Given Units </a:t>
            </a:r>
            <a:r>
              <a:rPr lang="en-US" sz="2800" dirty="0" err="1" smtClean="0">
                <a:latin typeface="Chalkboard"/>
                <a:cs typeface="Chalkboard"/>
              </a:rPr>
              <a:t>x</a:t>
            </a:r>
            <a:r>
              <a:rPr lang="en-US" sz="2800" dirty="0" smtClean="0">
                <a:latin typeface="Chalkboard"/>
                <a:cs typeface="Chalkboard"/>
              </a:rPr>
              <a:t> </a:t>
            </a:r>
            <a:r>
              <a:rPr lang="en-US" sz="2800" u="sng" dirty="0" smtClean="0">
                <a:latin typeface="Chalkboard"/>
                <a:cs typeface="Chalkboard"/>
              </a:rPr>
              <a:t>Units Wanted	</a:t>
            </a:r>
            <a:r>
              <a:rPr lang="en-US" sz="2800" dirty="0" smtClean="0">
                <a:latin typeface="Chalkboard"/>
                <a:cs typeface="Chalkboard"/>
              </a:rPr>
              <a:t>=	Answer in Units 					Units Have		         Wanted</a:t>
            </a:r>
          </a:p>
          <a:p>
            <a:r>
              <a:rPr lang="en-US" sz="2800" dirty="0" smtClean="0">
                <a:latin typeface="Chalkboard"/>
                <a:cs typeface="Chalkboard"/>
              </a:rPr>
              <a:t>		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6897" y="3958919"/>
            <a:ext cx="8214136" cy="138499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414" y="329910"/>
            <a:ext cx="88965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Example:</a:t>
            </a:r>
          </a:p>
          <a:p>
            <a:endParaRPr lang="en-US" sz="2400" dirty="0" smtClean="0">
              <a:solidFill>
                <a:srgbClr val="FF0000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	Convert 3500 seconds into hours</a:t>
            </a:r>
          </a:p>
          <a:p>
            <a:endParaRPr lang="en-US" sz="2400" dirty="0" smtClean="0">
              <a:solidFill>
                <a:srgbClr val="FF0000"/>
              </a:solidFill>
              <a:latin typeface="Chalkboard"/>
              <a:cs typeface="Chalkboard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Conversion Factor:	3600s = 1 hr   or	</a:t>
            </a:r>
            <a:r>
              <a:rPr lang="en-US" sz="2400" u="sng" dirty="0" smtClean="0">
                <a:solidFill>
                  <a:srgbClr val="FF0000"/>
                </a:solidFill>
                <a:latin typeface="Chalkboard"/>
                <a:cs typeface="Chalkboard"/>
              </a:rPr>
              <a:t>3600</a:t>
            </a:r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	 or		</a:t>
            </a:r>
            <a:r>
              <a:rPr lang="en-US" sz="2400" u="sng" dirty="0" smtClean="0">
                <a:solidFill>
                  <a:srgbClr val="FF0000"/>
                </a:solidFill>
                <a:latin typeface="Chalkboard"/>
                <a:cs typeface="Chalkboard"/>
              </a:rPr>
              <a:t>1hr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											     1hr		  3600s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6897" y="2915233"/>
            <a:ext cx="85440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Given Units </a:t>
            </a:r>
            <a:r>
              <a:rPr lang="en-US" sz="2800" dirty="0" err="1" smtClean="0">
                <a:latin typeface="Chalkboard"/>
                <a:cs typeface="Chalkboard"/>
              </a:rPr>
              <a:t>x</a:t>
            </a:r>
            <a:r>
              <a:rPr lang="en-US" sz="2800" dirty="0" smtClean="0">
                <a:latin typeface="Chalkboard"/>
                <a:cs typeface="Chalkboard"/>
              </a:rPr>
              <a:t> </a:t>
            </a:r>
            <a:r>
              <a:rPr lang="en-US" sz="2800" u="sng" dirty="0" smtClean="0">
                <a:latin typeface="Chalkboard"/>
                <a:cs typeface="Chalkboard"/>
              </a:rPr>
              <a:t>Units Wanted	</a:t>
            </a:r>
            <a:r>
              <a:rPr lang="en-US" sz="2800" dirty="0" smtClean="0">
                <a:latin typeface="Chalkboard"/>
                <a:cs typeface="Chalkboard"/>
              </a:rPr>
              <a:t>=	Answer in Units 					Units Have		         Wanted</a:t>
            </a:r>
          </a:p>
          <a:p>
            <a:r>
              <a:rPr lang="en-US" sz="2800" dirty="0" smtClean="0">
                <a:latin typeface="Chalkboard"/>
                <a:cs typeface="Chalkboard"/>
              </a:rPr>
              <a:t>		</a:t>
            </a:r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05115" y="4668224"/>
            <a:ext cx="77358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Chalkboard"/>
                <a:cs typeface="Chalkboard"/>
              </a:rPr>
              <a:t>3500 </a:t>
            </a:r>
            <a:r>
              <a:rPr lang="en-US" sz="3600" dirty="0" err="1" smtClean="0">
                <a:solidFill>
                  <a:srgbClr val="0000FF"/>
                </a:solidFill>
                <a:latin typeface="Chalkboard"/>
                <a:cs typeface="Chalkboard"/>
              </a:rPr>
              <a:t>s</a:t>
            </a:r>
            <a:r>
              <a:rPr lang="en-US" sz="3600" dirty="0" smtClean="0">
                <a:solidFill>
                  <a:srgbClr val="0000FF"/>
                </a:solidFill>
                <a:latin typeface="Chalkboard"/>
                <a:cs typeface="Chalkboard"/>
              </a:rPr>
              <a:t>  </a:t>
            </a:r>
            <a:r>
              <a:rPr lang="en-US" sz="3600" dirty="0" err="1" smtClean="0">
                <a:solidFill>
                  <a:srgbClr val="0000FF"/>
                </a:solidFill>
                <a:latin typeface="Chalkboard"/>
                <a:cs typeface="Chalkboard"/>
              </a:rPr>
              <a:t>x</a:t>
            </a:r>
            <a:r>
              <a:rPr lang="en-US" sz="3600" dirty="0" smtClean="0">
                <a:solidFill>
                  <a:srgbClr val="0000FF"/>
                </a:solidFill>
                <a:latin typeface="Chalkboard"/>
                <a:cs typeface="Chalkboard"/>
              </a:rPr>
              <a:t> </a:t>
            </a:r>
            <a:r>
              <a:rPr lang="en-US" sz="3600" u="sng" dirty="0" smtClean="0">
                <a:solidFill>
                  <a:srgbClr val="0000FF"/>
                </a:solidFill>
                <a:latin typeface="Chalkboard"/>
                <a:cs typeface="Chalkboard"/>
              </a:rPr>
              <a:t>	1 hr	</a:t>
            </a:r>
            <a:r>
              <a:rPr lang="en-US" sz="3600" dirty="0" smtClean="0">
                <a:solidFill>
                  <a:srgbClr val="0000FF"/>
                </a:solidFill>
                <a:latin typeface="Chalkboard"/>
                <a:cs typeface="Chalkboard"/>
              </a:rPr>
              <a:t>	= 	0.97hr</a:t>
            </a:r>
          </a:p>
          <a:p>
            <a:r>
              <a:rPr lang="en-US" sz="3600" dirty="0" smtClean="0">
                <a:solidFill>
                  <a:srgbClr val="0000FF"/>
                </a:solidFill>
                <a:latin typeface="Chalkboard"/>
                <a:cs typeface="Chalkboard"/>
              </a:rPr>
              <a:t>								  3600s</a:t>
            </a:r>
          </a:p>
          <a:p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5821" y="109669"/>
            <a:ext cx="7712368" cy="17543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How to Write Numbers in</a:t>
            </a:r>
          </a:p>
          <a:p>
            <a:pPr algn="ctr"/>
            <a:r>
              <a:rPr lang="en-C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Scientific Notation</a:t>
            </a:r>
            <a:endParaRPr lang="en-C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379" y="3601925"/>
            <a:ext cx="79818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latin typeface="Chalkboard"/>
                <a:cs typeface="Chalkboard"/>
              </a:rPr>
              <a:t>Move the decimal Right or Left until there is only</a:t>
            </a:r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 1 non zero </a:t>
            </a:r>
            <a:r>
              <a:rPr lang="en-US" sz="2400" dirty="0" smtClean="0">
                <a:latin typeface="Chalkboard"/>
                <a:cs typeface="Chalkboard"/>
              </a:rPr>
              <a:t>digit before the decimal (If there is no decimal, assume it is on the end of the number)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Chalkboard"/>
              <a:cs typeface="Chalkboard"/>
            </a:endParaRPr>
          </a:p>
          <a:p>
            <a:pPr marL="457200" indent="-457200"/>
            <a:r>
              <a:rPr lang="en-US" sz="2400" dirty="0" smtClean="0">
                <a:latin typeface="Chalkboard"/>
                <a:cs typeface="Chalkboard"/>
              </a:rPr>
              <a:t>Ex.		.000345		</a:t>
            </a:r>
            <a:r>
              <a:rPr lang="en-US" sz="2400" dirty="0" err="1" smtClean="0">
                <a:latin typeface="Chalkboard"/>
                <a:cs typeface="Chalkboard"/>
                <a:sym typeface="Wingdings"/>
              </a:rPr>
              <a:t></a:t>
            </a:r>
            <a:r>
              <a:rPr lang="en-US" sz="2400" dirty="0" smtClean="0">
                <a:latin typeface="Chalkboard"/>
                <a:cs typeface="Chalkboard"/>
                <a:sym typeface="Wingdings"/>
              </a:rPr>
              <a:t>		0003.45</a:t>
            </a:r>
          </a:p>
          <a:p>
            <a:pPr marL="457200" indent="-457200"/>
            <a:endParaRPr lang="en-US" sz="2400" dirty="0" smtClean="0">
              <a:latin typeface="Chalkboard"/>
              <a:cs typeface="Chalkboard"/>
              <a:sym typeface="Wingdings"/>
            </a:endParaRPr>
          </a:p>
          <a:p>
            <a:pPr marL="457200" indent="-457200"/>
            <a:r>
              <a:rPr lang="en-US" sz="2400" dirty="0" smtClean="0">
                <a:latin typeface="Chalkboard"/>
                <a:cs typeface="Chalkboard"/>
                <a:sym typeface="Wingdings"/>
              </a:rPr>
              <a:t>		2678			</a:t>
            </a:r>
            <a:r>
              <a:rPr lang="en-US" sz="2400" dirty="0" err="1" smtClean="0">
                <a:latin typeface="Chalkboard"/>
                <a:cs typeface="Chalkboard"/>
                <a:sym typeface="Wingdings"/>
              </a:rPr>
              <a:t></a:t>
            </a:r>
            <a:r>
              <a:rPr lang="en-US" sz="2400" dirty="0" smtClean="0">
                <a:latin typeface="Chalkboard"/>
                <a:cs typeface="Chalkboard"/>
                <a:sym typeface="Wingdings"/>
              </a:rPr>
              <a:t>		2.678</a:t>
            </a:r>
            <a:endParaRPr lang="en-US" sz="2400" dirty="0" smtClean="0">
              <a:latin typeface="Chalkboard"/>
              <a:cs typeface="Chalkboar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3793" y="2061936"/>
            <a:ext cx="77343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rker Felt"/>
                <a:cs typeface="Marker Felt"/>
              </a:rPr>
              <a:t>Scientific Notation:		</a:t>
            </a:r>
            <a:r>
              <a:rPr lang="en-US" sz="4000" dirty="0" smtClean="0">
                <a:solidFill>
                  <a:srgbClr val="FF0000"/>
                </a:solidFill>
                <a:latin typeface="Marker Felt"/>
                <a:cs typeface="Marker Felt"/>
              </a:rPr>
              <a:t>N </a:t>
            </a:r>
            <a:r>
              <a:rPr lang="en-US" sz="4000" dirty="0" err="1" smtClean="0">
                <a:solidFill>
                  <a:srgbClr val="FF0000"/>
                </a:solidFill>
                <a:latin typeface="Marker Felt"/>
                <a:cs typeface="Marker Felt"/>
              </a:rPr>
              <a:t>x</a:t>
            </a:r>
            <a:r>
              <a:rPr lang="en-US" sz="4000" dirty="0" smtClean="0">
                <a:solidFill>
                  <a:srgbClr val="FF0000"/>
                </a:solidFill>
                <a:latin typeface="Marker Felt"/>
                <a:cs typeface="Marker Felt"/>
              </a:rPr>
              <a:t> 10</a:t>
            </a:r>
            <a:r>
              <a:rPr lang="en-US" sz="4000" baseline="30000" dirty="0" smtClean="0">
                <a:solidFill>
                  <a:srgbClr val="FF0000"/>
                </a:solidFill>
                <a:latin typeface="Marker Felt"/>
                <a:cs typeface="Marker Felt"/>
              </a:rPr>
              <a:t>e   </a:t>
            </a:r>
            <a:r>
              <a:rPr lang="en-US" sz="2400" baseline="30000" dirty="0" smtClean="0">
                <a:latin typeface="Marker Felt"/>
                <a:cs typeface="Marker Felt"/>
              </a:rPr>
              <a:t>	</a:t>
            </a:r>
            <a:r>
              <a:rPr lang="en-US" sz="2400" dirty="0" smtClean="0">
                <a:latin typeface="Marker Felt"/>
                <a:cs typeface="Marker Felt"/>
              </a:rPr>
              <a:t>N= Number</a:t>
            </a:r>
          </a:p>
          <a:p>
            <a:pPr algn="ctr"/>
            <a:r>
              <a:rPr lang="en-US" sz="2400" dirty="0" smtClean="0">
                <a:latin typeface="Marker Felt"/>
                <a:cs typeface="Marker Felt"/>
              </a:rPr>
              <a:t>											</a:t>
            </a:r>
            <a:r>
              <a:rPr lang="en-US" sz="2400" smtClean="0">
                <a:latin typeface="Marker Felt"/>
                <a:cs typeface="Marker Felt"/>
              </a:rPr>
              <a:t>     </a:t>
            </a:r>
            <a:r>
              <a:rPr lang="en-US" sz="2400" smtClean="0">
                <a:latin typeface="Marker Felt"/>
                <a:cs typeface="Marker Felt"/>
              </a:rPr>
              <a:t> </a:t>
            </a:r>
            <a:r>
              <a:rPr lang="en-US" sz="2400" dirty="0" err="1" smtClean="0">
                <a:latin typeface="Marker Felt"/>
                <a:cs typeface="Marker Felt"/>
              </a:rPr>
              <a:t>e</a:t>
            </a:r>
            <a:r>
              <a:rPr lang="en-US" sz="2400" dirty="0" smtClean="0">
                <a:latin typeface="Marker Felt"/>
                <a:cs typeface="Marker Felt"/>
              </a:rPr>
              <a:t> = Exponent</a:t>
            </a:r>
            <a:endParaRPr lang="en-US" sz="2400" dirty="0">
              <a:latin typeface="Marker Felt"/>
              <a:cs typeface="Marker Fe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391" y="313414"/>
            <a:ext cx="852752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400" dirty="0" smtClean="0">
                <a:latin typeface="Chalkboard"/>
                <a:cs typeface="Chalkboard"/>
              </a:rPr>
              <a:t>2. Count the number of spaces you moved the decimal over (this will be your exponent)</a:t>
            </a:r>
          </a:p>
          <a:p>
            <a:pPr marL="457200" indent="-457200"/>
            <a:endParaRPr lang="en-US" sz="2400" dirty="0" smtClean="0">
              <a:latin typeface="Chalkboard"/>
              <a:cs typeface="Chalkboard"/>
            </a:endParaRPr>
          </a:p>
          <a:p>
            <a:pPr marL="457200" indent="-457200"/>
            <a:r>
              <a:rPr lang="en-US" sz="2400" dirty="0" smtClean="0">
                <a:latin typeface="Chalkboard"/>
                <a:cs typeface="Chalkboard"/>
              </a:rPr>
              <a:t>Ex.	 .000345		</a:t>
            </a:r>
            <a:r>
              <a:rPr lang="en-US" sz="2400" dirty="0" err="1" smtClean="0">
                <a:latin typeface="Chalkboard"/>
                <a:cs typeface="Chalkboard"/>
                <a:sym typeface="Wingdings"/>
              </a:rPr>
              <a:t></a:t>
            </a:r>
            <a:r>
              <a:rPr lang="en-US" sz="2400" dirty="0" smtClean="0">
                <a:latin typeface="Chalkboard"/>
                <a:cs typeface="Chalkboard"/>
                <a:sym typeface="Wingdings"/>
              </a:rPr>
              <a:t>		0003.45		</a:t>
            </a:r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Moved the decimal 4</a:t>
            </a:r>
          </a:p>
          <a:p>
            <a:pPr marL="457200" indent="-457200"/>
            <a:r>
              <a:rPr lang="en-US" sz="2400" dirty="0" smtClean="0">
                <a:latin typeface="Chalkboard"/>
                <a:cs typeface="Chalkboard"/>
                <a:sym typeface="Wingdings"/>
              </a:rPr>
              <a:t>	  	</a:t>
            </a:r>
          </a:p>
          <a:p>
            <a:pPr marL="457200" indent="-457200"/>
            <a:endParaRPr lang="en-US" sz="2400" dirty="0" smtClean="0">
              <a:latin typeface="Chalkboard"/>
              <a:cs typeface="Chalkboard"/>
              <a:sym typeface="Wingdings"/>
            </a:endParaRPr>
          </a:p>
          <a:p>
            <a:pPr marL="457200" indent="-457200"/>
            <a:r>
              <a:rPr lang="en-US" sz="2400" dirty="0" smtClean="0">
                <a:latin typeface="Chalkboard"/>
                <a:cs typeface="Chalkboard"/>
                <a:sym typeface="Wingdings"/>
              </a:rPr>
              <a:t>		2678			</a:t>
            </a:r>
            <a:r>
              <a:rPr lang="en-US" sz="2400" dirty="0" err="1" smtClean="0">
                <a:latin typeface="Chalkboard"/>
                <a:cs typeface="Chalkboard"/>
                <a:sym typeface="Wingdings"/>
              </a:rPr>
              <a:t></a:t>
            </a:r>
            <a:r>
              <a:rPr lang="en-US" sz="2400" dirty="0" smtClean="0">
                <a:latin typeface="Chalkboard"/>
                <a:cs typeface="Chalkboard"/>
                <a:sym typeface="Wingdings"/>
              </a:rPr>
              <a:t>		2.678		</a:t>
            </a:r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Moved the Decimal 3</a:t>
            </a:r>
            <a:endParaRPr lang="en-US" sz="2400" dirty="0" smtClean="0">
              <a:solidFill>
                <a:srgbClr val="FF0000"/>
              </a:solidFill>
              <a:latin typeface="Chalkboard"/>
              <a:cs typeface="Chalkboard"/>
            </a:endParaRPr>
          </a:p>
          <a:p>
            <a:pPr marL="457200" indent="-457200"/>
            <a:endParaRPr lang="en-US" dirty="0" smtClean="0">
              <a:latin typeface="Chalkboard"/>
              <a:cs typeface="Chalkboard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3391" y="3183630"/>
            <a:ext cx="813166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2400" b="1" dirty="0" smtClean="0">
                <a:latin typeface="Chalkboard"/>
                <a:cs typeface="Chalkboard"/>
              </a:rPr>
              <a:t>If the decimal moved right, the exponent will be negative</a:t>
            </a:r>
          </a:p>
          <a:p>
            <a:pPr marL="342900" indent="-342900">
              <a:buAutoNum type="arabicPeriod" startAt="3"/>
            </a:pPr>
            <a:endParaRPr lang="en-US" sz="2000" dirty="0" smtClean="0">
              <a:latin typeface="Chalkboard"/>
              <a:cs typeface="Chalkboard"/>
            </a:endParaRPr>
          </a:p>
          <a:p>
            <a:pPr marL="342900" indent="-342900"/>
            <a:r>
              <a:rPr lang="en-US" sz="2000" dirty="0" smtClean="0">
                <a:latin typeface="Chalkboard"/>
                <a:cs typeface="Chalkboard"/>
              </a:rPr>
              <a:t>Ex 	.000345 </a:t>
            </a:r>
            <a:r>
              <a:rPr lang="en-US" sz="2000" dirty="0" err="1" smtClean="0">
                <a:latin typeface="Chalkboard"/>
                <a:cs typeface="Chalkboard"/>
                <a:sym typeface="Wingdings"/>
              </a:rPr>
              <a:t></a:t>
            </a:r>
            <a:r>
              <a:rPr lang="en-US" sz="2000" dirty="0" smtClean="0">
                <a:latin typeface="Chalkboard"/>
                <a:cs typeface="Chalkboard"/>
                <a:sym typeface="Wingdings"/>
              </a:rPr>
              <a:t>	0003.45	</a:t>
            </a: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Moved the decimal 4 RIGHT, </a:t>
            </a:r>
            <a:r>
              <a:rPr lang="en-US" sz="2000" dirty="0" err="1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e</a:t>
            </a: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 = -4</a:t>
            </a:r>
            <a:endParaRPr lang="en-US" sz="2000" dirty="0" smtClean="0">
              <a:latin typeface="Chalkboard"/>
              <a:cs typeface="Chalkboard"/>
            </a:endParaRPr>
          </a:p>
          <a:p>
            <a:pPr marL="342900" indent="-342900"/>
            <a:endParaRPr lang="en-US" sz="2400" dirty="0" smtClean="0">
              <a:latin typeface="Chalkboard"/>
              <a:cs typeface="Chalkboard"/>
            </a:endParaRPr>
          </a:p>
          <a:p>
            <a:pPr marL="342900" indent="-342900"/>
            <a:r>
              <a:rPr lang="en-US" sz="2400" dirty="0" smtClean="0">
                <a:latin typeface="Chalkboard"/>
                <a:cs typeface="Chalkboard"/>
              </a:rPr>
              <a:t>	If the decimal moved left, the exponent will be positive</a:t>
            </a:r>
          </a:p>
          <a:p>
            <a:pPr marL="342900" indent="-342900"/>
            <a:endParaRPr lang="en-US" sz="2000" dirty="0" smtClean="0">
              <a:latin typeface="Chalkboard"/>
              <a:cs typeface="Chalkboard"/>
            </a:endParaRPr>
          </a:p>
          <a:p>
            <a:pPr marL="342900" indent="-342900"/>
            <a:r>
              <a:rPr lang="en-US" sz="2000" dirty="0" smtClean="0">
                <a:latin typeface="Chalkboard"/>
                <a:cs typeface="Chalkboard"/>
              </a:rPr>
              <a:t>Ex. </a:t>
            </a:r>
            <a:r>
              <a:rPr lang="en-US" sz="2000" dirty="0" smtClean="0">
                <a:latin typeface="Chalkboard"/>
                <a:cs typeface="Chalkboard"/>
                <a:sym typeface="Wingdings"/>
              </a:rPr>
              <a:t>2678	</a:t>
            </a:r>
            <a:r>
              <a:rPr lang="en-US" sz="2000" dirty="0" err="1" smtClean="0">
                <a:latin typeface="Chalkboard"/>
                <a:cs typeface="Chalkboard"/>
                <a:sym typeface="Wingdings"/>
              </a:rPr>
              <a:t></a:t>
            </a:r>
            <a:r>
              <a:rPr lang="en-US" sz="2000" dirty="0" smtClean="0">
                <a:latin typeface="Chalkboard"/>
                <a:cs typeface="Chalkboard"/>
                <a:sym typeface="Wingdings"/>
              </a:rPr>
              <a:t>		2.678		</a:t>
            </a: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Moved the Decimal 3 LEFT, </a:t>
            </a:r>
            <a:r>
              <a:rPr lang="en-US" sz="2000" dirty="0" err="1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e</a:t>
            </a: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 = +3</a:t>
            </a:r>
            <a:endParaRPr lang="en-US" sz="2000" dirty="0" smtClean="0">
              <a:latin typeface="Chalkboard"/>
              <a:cs typeface="Chalkboard"/>
            </a:endParaRPr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08" y="395892"/>
            <a:ext cx="821413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4. Plug Number and exponent into Scientific Notation Form</a:t>
            </a:r>
          </a:p>
          <a:p>
            <a:endParaRPr lang="en-US" dirty="0" smtClean="0">
              <a:latin typeface="Chalkboard"/>
              <a:cs typeface="Chalkboard"/>
            </a:endParaRPr>
          </a:p>
          <a:p>
            <a:endParaRPr lang="en-US" dirty="0" smtClean="0">
              <a:latin typeface="Chalkboard"/>
              <a:cs typeface="Chalkboard"/>
            </a:endParaRPr>
          </a:p>
          <a:p>
            <a:pPr algn="ctr"/>
            <a:r>
              <a:rPr lang="en-US" sz="4800" dirty="0" smtClean="0">
                <a:latin typeface="Chalkboard"/>
                <a:cs typeface="Chalkboard"/>
              </a:rPr>
              <a:t>N </a:t>
            </a:r>
            <a:r>
              <a:rPr lang="en-US" sz="4800" dirty="0" err="1" smtClean="0">
                <a:latin typeface="Chalkboard"/>
                <a:cs typeface="Chalkboard"/>
              </a:rPr>
              <a:t>x</a:t>
            </a:r>
            <a:r>
              <a:rPr lang="en-US" sz="4800" dirty="0" smtClean="0">
                <a:latin typeface="Chalkboard"/>
                <a:cs typeface="Chalkboard"/>
              </a:rPr>
              <a:t> 10</a:t>
            </a:r>
            <a:r>
              <a:rPr lang="en-US" sz="4800" baseline="30000" dirty="0" smtClean="0">
                <a:latin typeface="Chalkboard"/>
                <a:cs typeface="Chalkboard"/>
              </a:rPr>
              <a:t>e</a:t>
            </a:r>
            <a:endParaRPr lang="en-US" sz="48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908" y="2057885"/>
            <a:ext cx="82141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endParaRPr lang="en-US" dirty="0" smtClean="0">
              <a:latin typeface="Chalkboard"/>
              <a:cs typeface="Chalkboard"/>
            </a:endParaRPr>
          </a:p>
          <a:p>
            <a:pPr marL="342900" indent="-342900"/>
            <a:r>
              <a:rPr lang="en-US" dirty="0" smtClean="0">
                <a:latin typeface="Chalkboard"/>
                <a:cs typeface="Chalkboard"/>
              </a:rPr>
              <a:t>Ex 	.000345 </a:t>
            </a:r>
            <a:r>
              <a:rPr lang="en-US" dirty="0" err="1" smtClean="0">
                <a:latin typeface="Chalkboard"/>
                <a:cs typeface="Chalkboard"/>
                <a:sym typeface="Wingdings"/>
              </a:rPr>
              <a:t></a:t>
            </a:r>
            <a:r>
              <a:rPr lang="en-US" dirty="0" smtClean="0">
                <a:latin typeface="Chalkboard"/>
                <a:cs typeface="Chalkboard"/>
                <a:sym typeface="Wingdings"/>
              </a:rPr>
              <a:t>	0003.45	</a:t>
            </a:r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Moved the decimal 4 RIGHT, </a:t>
            </a:r>
            <a:r>
              <a:rPr lang="en-US" dirty="0" err="1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 = -4</a:t>
            </a:r>
            <a:endParaRPr lang="en-US" dirty="0">
              <a:latin typeface="Chalkboard"/>
              <a:cs typeface="Chalkboard"/>
              <a:sym typeface="Wingdings"/>
            </a:endParaRPr>
          </a:p>
          <a:p>
            <a:pPr marL="342900" indent="-342900"/>
            <a:endParaRPr lang="en-US" sz="3200" dirty="0" smtClean="0">
              <a:solidFill>
                <a:srgbClr val="0000FF"/>
              </a:solidFill>
              <a:latin typeface="Chalkboard"/>
              <a:cs typeface="Chalkboard"/>
            </a:endParaRPr>
          </a:p>
          <a:p>
            <a:r>
              <a:rPr lang="en-US" sz="3200" dirty="0" smtClean="0">
                <a:solidFill>
                  <a:srgbClr val="0000FF"/>
                </a:solidFill>
                <a:latin typeface="Chalkboard"/>
                <a:cs typeface="Chalkboard"/>
              </a:rPr>
              <a:t>				Scientific Notation: 3.45 </a:t>
            </a:r>
            <a:r>
              <a:rPr lang="en-US" sz="3200" dirty="0" err="1" smtClean="0">
                <a:solidFill>
                  <a:srgbClr val="0000FF"/>
                </a:solidFill>
                <a:latin typeface="Chalkboard"/>
                <a:cs typeface="Chalkboard"/>
              </a:rPr>
              <a:t>x</a:t>
            </a:r>
            <a:r>
              <a:rPr lang="en-US" sz="3200" dirty="0" smtClean="0">
                <a:solidFill>
                  <a:srgbClr val="0000FF"/>
                </a:solidFill>
                <a:latin typeface="Chalkboard"/>
                <a:cs typeface="Chalkboard"/>
              </a:rPr>
              <a:t> 10</a:t>
            </a:r>
            <a:r>
              <a:rPr lang="en-US" sz="3200" baseline="30000" dirty="0" smtClean="0">
                <a:solidFill>
                  <a:srgbClr val="0000FF"/>
                </a:solidFill>
                <a:latin typeface="Chalkboard"/>
                <a:cs typeface="Chalkboard"/>
              </a:rPr>
              <a:t>-4</a:t>
            </a:r>
            <a:endParaRPr lang="en-US" sz="3200" dirty="0">
              <a:solidFill>
                <a:srgbClr val="0000FF"/>
              </a:solidFill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908" y="4321818"/>
            <a:ext cx="791724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dirty="0" smtClean="0">
              <a:latin typeface="Chalkboard"/>
              <a:cs typeface="Chalkboard"/>
            </a:endParaRPr>
          </a:p>
          <a:p>
            <a:pPr marL="342900" indent="-342900"/>
            <a:r>
              <a:rPr lang="en-US" dirty="0" smtClean="0">
                <a:latin typeface="Chalkboard"/>
                <a:cs typeface="Chalkboard"/>
              </a:rPr>
              <a:t>Ex. </a:t>
            </a:r>
            <a:r>
              <a:rPr lang="en-US" dirty="0" smtClean="0">
                <a:latin typeface="Chalkboard"/>
                <a:cs typeface="Chalkboard"/>
                <a:sym typeface="Wingdings"/>
              </a:rPr>
              <a:t>2678	</a:t>
            </a:r>
            <a:r>
              <a:rPr lang="en-US" dirty="0" err="1" smtClean="0">
                <a:latin typeface="Chalkboard"/>
                <a:cs typeface="Chalkboard"/>
                <a:sym typeface="Wingdings"/>
              </a:rPr>
              <a:t></a:t>
            </a:r>
            <a:r>
              <a:rPr lang="en-US" dirty="0" smtClean="0">
                <a:latin typeface="Chalkboard"/>
                <a:cs typeface="Chalkboard"/>
                <a:sym typeface="Wingdings"/>
              </a:rPr>
              <a:t>		2.678		</a:t>
            </a:r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Moved the Decimal 3 LEFT, </a:t>
            </a:r>
            <a:r>
              <a:rPr lang="en-US" dirty="0" err="1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 = +3</a:t>
            </a:r>
          </a:p>
          <a:p>
            <a:pPr marL="342900" indent="-342900"/>
            <a:endParaRPr lang="en-US" dirty="0" smtClean="0">
              <a:solidFill>
                <a:srgbClr val="FF0000"/>
              </a:solidFill>
              <a:latin typeface="Chalkboard"/>
              <a:cs typeface="Chalkboard"/>
              <a:sym typeface="Wingdings"/>
            </a:endParaRPr>
          </a:p>
          <a:p>
            <a:pPr marL="342900" indent="-342900"/>
            <a:endParaRPr lang="en-US" dirty="0" smtClean="0">
              <a:solidFill>
                <a:srgbClr val="FF0000"/>
              </a:solidFill>
              <a:latin typeface="Chalkboard"/>
              <a:cs typeface="Chalkboard"/>
              <a:sym typeface="Wingdings"/>
            </a:endParaRP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  <a:latin typeface="Chalkboard"/>
                <a:cs typeface="Chalkboard"/>
                <a:sym typeface="Wingdings"/>
              </a:rPr>
              <a:t>					</a:t>
            </a:r>
            <a:r>
              <a:rPr lang="en-US" sz="3200" dirty="0" smtClean="0">
                <a:solidFill>
                  <a:srgbClr val="0000FF"/>
                </a:solidFill>
                <a:latin typeface="Chalkboard"/>
                <a:cs typeface="Chalkboard"/>
                <a:sym typeface="Wingdings"/>
              </a:rPr>
              <a:t>Scientific Notation:	2.687 </a:t>
            </a:r>
            <a:r>
              <a:rPr lang="en-US" sz="3200" dirty="0" err="1" smtClean="0">
                <a:solidFill>
                  <a:srgbClr val="0000FF"/>
                </a:solidFill>
                <a:latin typeface="Chalkboard"/>
                <a:cs typeface="Chalkboard"/>
                <a:sym typeface="Wingdings"/>
              </a:rPr>
              <a:t>x</a:t>
            </a:r>
            <a:r>
              <a:rPr lang="en-US" sz="3200" dirty="0" smtClean="0">
                <a:solidFill>
                  <a:srgbClr val="0000FF"/>
                </a:solidFill>
                <a:latin typeface="Chalkboard"/>
                <a:cs typeface="Chalkboard"/>
                <a:sym typeface="Wingdings"/>
              </a:rPr>
              <a:t> 10</a:t>
            </a:r>
            <a:r>
              <a:rPr lang="en-US" sz="3200" baseline="30000" dirty="0">
                <a:solidFill>
                  <a:srgbClr val="0000FF"/>
                </a:solidFill>
                <a:latin typeface="Chalkboard"/>
                <a:cs typeface="Chalkboard"/>
                <a:sym typeface="Wingdings"/>
              </a:rPr>
              <a:t>3</a:t>
            </a:r>
            <a:endParaRPr lang="en-US" sz="3200" dirty="0" smtClean="0">
              <a:solidFill>
                <a:srgbClr val="0000FF"/>
              </a:solidFill>
              <a:latin typeface="Chalkboard"/>
              <a:cs typeface="Chalkboard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851" y="263928"/>
            <a:ext cx="8247125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halkboard"/>
                <a:cs typeface="Chalkboard"/>
              </a:rPr>
              <a:t>Examples:</a:t>
            </a:r>
          </a:p>
          <a:p>
            <a:endParaRPr lang="en-US" sz="2800" dirty="0" smtClean="0">
              <a:latin typeface="Chalkboard"/>
              <a:cs typeface="Chalkboard"/>
            </a:endParaRPr>
          </a:p>
          <a:p>
            <a:r>
              <a:rPr lang="en-US" sz="2800" dirty="0" smtClean="0">
                <a:latin typeface="Chalkboard"/>
                <a:cs typeface="Chalkboard"/>
              </a:rPr>
              <a:t>1)  .0007896	_______________________</a:t>
            </a:r>
          </a:p>
          <a:p>
            <a:endParaRPr lang="en-US" sz="2800" dirty="0" smtClean="0">
              <a:latin typeface="Chalkboard"/>
              <a:cs typeface="Chalkboard"/>
            </a:endParaRPr>
          </a:p>
          <a:p>
            <a:endParaRPr lang="en-US" sz="2800" dirty="0" smtClean="0">
              <a:latin typeface="Chalkboard"/>
              <a:cs typeface="Chalkboard"/>
            </a:endParaRPr>
          </a:p>
          <a:p>
            <a:endParaRPr lang="en-US" sz="2800" dirty="0" smtClean="0">
              <a:latin typeface="Chalkboard"/>
              <a:cs typeface="Chalkboard"/>
            </a:endParaRPr>
          </a:p>
          <a:p>
            <a:r>
              <a:rPr lang="en-US" sz="2800" dirty="0" smtClean="0">
                <a:latin typeface="Chalkboard"/>
                <a:cs typeface="Chalkboard"/>
              </a:rPr>
              <a:t>2) 239000	______________________</a:t>
            </a:r>
          </a:p>
          <a:p>
            <a:endParaRPr lang="en-US" sz="2800" dirty="0" smtClean="0">
              <a:latin typeface="Chalkboard"/>
              <a:cs typeface="Chalkboard"/>
            </a:endParaRPr>
          </a:p>
          <a:p>
            <a:endParaRPr lang="en-US" sz="2800" dirty="0" smtClean="0">
              <a:latin typeface="Chalkboard"/>
              <a:cs typeface="Chalkboard"/>
            </a:endParaRPr>
          </a:p>
          <a:p>
            <a:endParaRPr lang="en-US" sz="2800" dirty="0" smtClean="0">
              <a:latin typeface="Chalkboard"/>
              <a:cs typeface="Chalkboard"/>
            </a:endParaRPr>
          </a:p>
          <a:p>
            <a:r>
              <a:rPr lang="en-US" sz="2800" dirty="0" smtClean="0">
                <a:latin typeface="Chalkboard"/>
                <a:cs typeface="Chalkboard"/>
              </a:rPr>
              <a:t>3) 00.0034	______________________</a:t>
            </a:r>
          </a:p>
          <a:p>
            <a:endParaRPr lang="en-US" sz="2800" dirty="0">
              <a:latin typeface="Chalkboard"/>
              <a:cs typeface="Chalkboard"/>
            </a:endParaRPr>
          </a:p>
          <a:p>
            <a:endParaRPr lang="en-US" sz="2800" dirty="0" smtClean="0">
              <a:latin typeface="Chalkboard"/>
              <a:cs typeface="Chalkboard"/>
            </a:endParaRPr>
          </a:p>
          <a:p>
            <a:endParaRPr lang="en-US" sz="2800" dirty="0" smtClean="0">
              <a:latin typeface="Chalkboard"/>
              <a:cs typeface="Chalkboard"/>
            </a:endParaRPr>
          </a:p>
          <a:p>
            <a:r>
              <a:rPr lang="en-US" sz="2800" dirty="0" smtClean="0">
                <a:latin typeface="Chalkboard"/>
                <a:cs typeface="Chalkboard"/>
              </a:rPr>
              <a:t>4) 3000000	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523" y="296919"/>
            <a:ext cx="78149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Significant Figures</a:t>
            </a:r>
            <a:endParaRPr lang="en-CA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arker Felt"/>
              <a:cs typeface="Marker Fe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54" y="1932403"/>
            <a:ext cx="8505702" cy="3987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21891" y="475735"/>
            <a:ext cx="9299272" cy="21496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dirty="0" smtClean="0">
                <a:latin typeface="Comic Sans MS" panose="030F0702030302020204" pitchFamily="66" charset="0"/>
              </a:rPr>
              <a:t>Certainty – when measuring, record all digits that are certain plus one uncertain digit (an educated guess)</a:t>
            </a:r>
            <a:endParaRPr lang="en-US" sz="3000" dirty="0">
              <a:latin typeface="Comic Sans MS" panose="030F0702030302020204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46374" y="2319867"/>
            <a:ext cx="8515013" cy="14107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>
                <a:latin typeface="Comic Sans MS" panose="030F0702030302020204" pitchFamily="66" charset="0"/>
              </a:rPr>
              <a:t>These “certainty-plus-one” digits are called Significant Figures.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08161" y="4033947"/>
            <a:ext cx="16042" cy="10748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74080" y="3730595"/>
            <a:ext cx="2144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47" y="5092580"/>
            <a:ext cx="6973355" cy="139467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4818783" y="4021397"/>
            <a:ext cx="16042" cy="107482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91703" y="3555787"/>
            <a:ext cx="152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1.50 in</a:t>
            </a:r>
            <a:endParaRPr lang="en-US" sz="24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3442" y="3555787"/>
            <a:ext cx="13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3.60</a:t>
            </a:r>
            <a:endParaRPr lang="en-US" sz="20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091" y="247425"/>
            <a:ext cx="891782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5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arker Felt"/>
                <a:cs typeface="Marker Felt"/>
              </a:rPr>
              <a:t>Which Numbers are Significant</a:t>
            </a:r>
            <a:endParaRPr lang="en-CA" sz="5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arker Felt"/>
              <a:cs typeface="Marker Fe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091" y="1451603"/>
            <a:ext cx="51815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 smtClean="0">
                <a:latin typeface="Chalkboard"/>
                <a:cs typeface="Chalkboard"/>
              </a:rPr>
              <a:t>A. If the number has a decimal</a:t>
            </a:r>
            <a:r>
              <a:rPr lang="en-US" sz="2500" dirty="0" smtClean="0">
                <a:latin typeface="Chalkboard"/>
                <a:cs typeface="Chalkboard"/>
              </a:rPr>
              <a:t>:</a:t>
            </a:r>
            <a:endParaRPr lang="en-US" sz="2500" dirty="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091" y="2210396"/>
            <a:ext cx="8480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Start at the RIGHT of the number and begin counting at the first non zero digit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090" y="3612512"/>
            <a:ext cx="697943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Examples:</a:t>
            </a:r>
          </a:p>
          <a:p>
            <a:endParaRPr lang="en-US" sz="2400" dirty="0" smtClean="0">
              <a:latin typeface="Chalkboard"/>
              <a:cs typeface="Chalkboard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.00456		     	   0.7869		       	000.00076800	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897" y="626829"/>
            <a:ext cx="6614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Chalkboard"/>
                <a:cs typeface="Chalkboard"/>
              </a:rPr>
              <a:t>B. If the number DOES NOT have a Decimal</a:t>
            </a:r>
            <a:endParaRPr lang="en-US" sz="2400" u="sng" dirty="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897" y="1468099"/>
            <a:ext cx="8412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Start at the LEFT Side of the number and begin counting at the first non zero digit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897" y="3299098"/>
            <a:ext cx="8412067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Examples:</a:t>
            </a:r>
          </a:p>
          <a:p>
            <a:endParaRPr lang="en-US" sz="2400" dirty="0" smtClean="0">
              <a:latin typeface="Chalkboard"/>
              <a:cs typeface="Chalkboard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638		     	   3400		       	6020		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459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Chalkboard</vt:lpstr>
      <vt:lpstr>Comic Sans MS</vt:lpstr>
      <vt:lpstr>Marker Felt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Alycia Langlois</dc:creator>
  <cp:lastModifiedBy>Langlois Alycia</cp:lastModifiedBy>
  <cp:revision>3</cp:revision>
  <cp:lastPrinted>2016-03-06T21:20:29Z</cp:lastPrinted>
  <dcterms:created xsi:type="dcterms:W3CDTF">2016-03-06T20:37:02Z</dcterms:created>
  <dcterms:modified xsi:type="dcterms:W3CDTF">2016-04-05T14:54:20Z</dcterms:modified>
</cp:coreProperties>
</file>