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0C7A7-183C-E241-A41C-F426144AB30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3D9FF-E488-1D40-A9BF-63CB1F09C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6812" y="734166"/>
            <a:ext cx="601037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1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  <a:cs typeface="Comic Sans MS"/>
              </a:rPr>
              <a:t>The Mole</a:t>
            </a:r>
            <a:endParaRPr lang="en-CA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890" y="2425001"/>
            <a:ext cx="2999016" cy="3190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380" y="337319"/>
            <a:ext cx="88066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/>
                <a:cs typeface="Comic Sans MS"/>
              </a:rPr>
              <a:t>Converting from Moles to Gas Volume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b="1" dirty="0" smtClean="0">
                <a:latin typeface="Comic Sans MS"/>
                <a:cs typeface="Comic Sans MS"/>
              </a:rPr>
              <a:t> </a:t>
            </a:r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- Many elements occur naturally in gas form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- Molar volume can be used to convert moles to gas volume and gas volume to moles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			1 mole is equal to 22.4 L or  </a:t>
            </a:r>
            <a:r>
              <a:rPr lang="en-US" sz="2400" u="sng" dirty="0" smtClean="0">
                <a:latin typeface="Comic Sans MS"/>
                <a:cs typeface="Comic Sans MS"/>
              </a:rPr>
              <a:t>  1 mole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     							22.4 L	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52609" y="2341392"/>
            <a:ext cx="7323138" cy="1076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7380" y="3591464"/>
            <a:ext cx="8374972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Ex.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A certain reaction produces 86.5L of hydrogen gas. How many moles of Hydrogen were produced? (Remember: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Diatomics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, H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918" y="357162"/>
            <a:ext cx="8057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Converting from Moles to Gas Volume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dirty="0" smtClean="0"/>
              <a:t> </a:t>
            </a:r>
          </a:p>
          <a:p>
            <a:r>
              <a:rPr lang="en-US" sz="24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Ex.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What Volume does 4.96 moles of O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2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occupy?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610" y="297635"/>
            <a:ext cx="84543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Converting Volume to Mass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3 Steps: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	1. Convert Volume to Mass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	2. Calculate Molar Mass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	3. Convert Moles to Mass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6610" y="2882958"/>
            <a:ext cx="8116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Ex.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Assume we have 86.7L of N</a:t>
            </a:r>
            <a:r>
              <a:rPr lang="en-US" sz="2400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2.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What is the mass of nitrogen gas?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455" y="396846"/>
            <a:ext cx="839481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The Mole</a:t>
            </a:r>
          </a:p>
          <a:p>
            <a:endParaRPr lang="en-US" dirty="0"/>
          </a:p>
          <a:p>
            <a:r>
              <a:rPr lang="en-US" sz="2000" dirty="0" smtClean="0"/>
              <a:t>-</a:t>
            </a:r>
            <a:r>
              <a:rPr lang="en-US" sz="2000" dirty="0">
                <a:latin typeface="Comic Sans MS"/>
                <a:cs typeface="Comic Sans MS"/>
              </a:rPr>
              <a:t>The mole (mol) is the SI base unit to measure the amount of substance.</a:t>
            </a: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</a:p>
          <a:p>
            <a:r>
              <a:rPr lang="en-US" sz="2000" dirty="0">
                <a:latin typeface="Comic Sans MS"/>
                <a:cs typeface="Comic Sans MS"/>
              </a:rPr>
              <a:t>-Through experimentation, it has been determined that 1 mole of anything contains 6.001367 </a:t>
            </a:r>
            <a:r>
              <a:rPr lang="en-US" sz="2000" dirty="0" err="1">
                <a:latin typeface="Comic Sans MS"/>
                <a:cs typeface="Comic Sans MS"/>
              </a:rPr>
              <a:t>x</a:t>
            </a:r>
            <a:r>
              <a:rPr lang="en-US" sz="2000" dirty="0">
                <a:latin typeface="Comic Sans MS"/>
                <a:cs typeface="Comic Sans MS"/>
              </a:rPr>
              <a:t> 10</a:t>
            </a:r>
            <a:r>
              <a:rPr lang="en-US" sz="2000" baseline="30000" dirty="0">
                <a:latin typeface="Comic Sans MS"/>
                <a:cs typeface="Comic Sans MS"/>
              </a:rPr>
              <a:t>23</a:t>
            </a:r>
            <a:r>
              <a:rPr lang="en-US" sz="2000" dirty="0">
                <a:latin typeface="Comic Sans MS"/>
                <a:cs typeface="Comic Sans MS"/>
              </a:rPr>
              <a:t> representative particles </a:t>
            </a: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</a:p>
          <a:p>
            <a:r>
              <a:rPr lang="en-US" sz="2000" dirty="0">
                <a:latin typeface="Comic Sans MS"/>
                <a:cs typeface="Comic Sans MS"/>
              </a:rPr>
              <a:t>-A representative particle is any kind of particle</a:t>
            </a:r>
          </a:p>
          <a:p>
            <a:r>
              <a:rPr lang="en-US" sz="2000" dirty="0">
                <a:latin typeface="Comic Sans MS"/>
                <a:cs typeface="Comic Sans MS"/>
              </a:rPr>
              <a:t>	(Ex. Atoms, molecules, formula units, electrons or ions)</a:t>
            </a:r>
          </a:p>
          <a:p>
            <a:r>
              <a:rPr lang="en-US" dirty="0">
                <a:latin typeface="Comic Sans MS"/>
                <a:cs typeface="Comic Sans MS"/>
              </a:rPr>
              <a:t> </a:t>
            </a:r>
          </a:p>
          <a:p>
            <a:pPr algn="ctr"/>
            <a:r>
              <a:rPr lang="en-US" sz="2400" b="1" dirty="0" err="1">
                <a:latin typeface="Comic Sans MS"/>
                <a:cs typeface="Comic Sans MS"/>
              </a:rPr>
              <a:t>Avagadro’s</a:t>
            </a:r>
            <a:r>
              <a:rPr lang="en-US" sz="2400" b="1" dirty="0">
                <a:latin typeface="Comic Sans MS"/>
                <a:cs typeface="Comic Sans MS"/>
              </a:rPr>
              <a:t> # </a:t>
            </a:r>
            <a:r>
              <a:rPr lang="en-US" sz="2400" dirty="0">
                <a:latin typeface="Comic Sans MS"/>
                <a:cs typeface="Comic Sans MS"/>
              </a:rPr>
              <a:t>- 6.02 </a:t>
            </a:r>
            <a:r>
              <a:rPr lang="en-US" sz="2400" dirty="0" err="1">
                <a:latin typeface="Comic Sans MS"/>
                <a:cs typeface="Comic Sans MS"/>
              </a:rPr>
              <a:t>x</a:t>
            </a:r>
            <a:r>
              <a:rPr lang="en-US" sz="2400" dirty="0">
                <a:latin typeface="Comic Sans MS"/>
                <a:cs typeface="Comic Sans MS"/>
              </a:rPr>
              <a:t> 10</a:t>
            </a:r>
            <a:r>
              <a:rPr lang="en-US" sz="2400" baseline="30000" dirty="0">
                <a:latin typeface="Comic Sans MS"/>
                <a:cs typeface="Comic Sans MS"/>
              </a:rPr>
              <a:t>23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z="2000" b="1" dirty="0">
                <a:latin typeface="Comic Sans MS"/>
                <a:cs typeface="Comic Sans MS"/>
              </a:rPr>
              <a:t> </a:t>
            </a:r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b="1" dirty="0">
                <a:latin typeface="Comic Sans MS"/>
                <a:cs typeface="Comic Sans MS"/>
              </a:rPr>
              <a:t>-</a:t>
            </a:r>
            <a:r>
              <a:rPr lang="en-US" sz="2000" dirty="0">
                <a:latin typeface="Comic Sans MS"/>
                <a:cs typeface="Comic Sans MS"/>
              </a:rPr>
              <a:t>Extremely </a:t>
            </a:r>
            <a:r>
              <a:rPr lang="en-US" sz="2000" dirty="0" smtClean="0">
                <a:latin typeface="Comic Sans MS"/>
                <a:cs typeface="Comic Sans MS"/>
              </a:rPr>
              <a:t>large number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to count extremely small numbers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222" y="3902214"/>
            <a:ext cx="2043264" cy="2975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997" y="277792"/>
            <a:ext cx="88860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/>
                <a:cs typeface="Comic Sans MS"/>
              </a:rPr>
              <a:t>Molar Mass</a:t>
            </a:r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</a:p>
          <a:p>
            <a:r>
              <a:rPr lang="en-US" sz="2000" dirty="0">
                <a:latin typeface="Comic Sans MS"/>
                <a:cs typeface="Comic Sans MS"/>
              </a:rPr>
              <a:t>-You can find Atomic Mass on the PT. but notice, it is not an exact integer </a:t>
            </a:r>
          </a:p>
          <a:p>
            <a:r>
              <a:rPr lang="en-US" sz="2000" dirty="0">
                <a:latin typeface="Comic Sans MS"/>
                <a:cs typeface="Comic Sans MS"/>
              </a:rPr>
              <a:t>	</a:t>
            </a:r>
          </a:p>
          <a:p>
            <a:r>
              <a:rPr lang="en-US" sz="2000" dirty="0">
                <a:latin typeface="Comic Sans MS"/>
                <a:cs typeface="Comic Sans MS"/>
              </a:rPr>
              <a:t>	For example: C- 12.011 </a:t>
            </a:r>
            <a:r>
              <a:rPr lang="en-US" sz="2000" dirty="0" err="1">
                <a:latin typeface="Comic Sans MS"/>
                <a:cs typeface="Comic Sans MS"/>
              </a:rPr>
              <a:t>amu</a:t>
            </a:r>
            <a:r>
              <a:rPr lang="en-US" sz="2000" dirty="0">
                <a:latin typeface="Comic Sans MS"/>
                <a:cs typeface="Comic Sans MS"/>
              </a:rPr>
              <a:t>, H- 1.008 </a:t>
            </a:r>
            <a:r>
              <a:rPr lang="en-US" sz="2000" dirty="0" err="1">
                <a:latin typeface="Comic Sans MS"/>
                <a:cs typeface="Comic Sans MS"/>
              </a:rPr>
              <a:t>amu</a:t>
            </a:r>
            <a:r>
              <a:rPr lang="en-US" sz="2000" dirty="0">
                <a:latin typeface="Comic Sans MS"/>
                <a:cs typeface="Comic Sans MS"/>
              </a:rPr>
              <a:t> </a:t>
            </a: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</a:p>
          <a:p>
            <a:r>
              <a:rPr lang="en-US" sz="2000" dirty="0">
                <a:latin typeface="Comic Sans MS"/>
                <a:cs typeface="Comic Sans MS"/>
              </a:rPr>
              <a:t>-This is because these weights are an AVERAGE weight of all naturally occurring isotopes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7997" y="3417113"/>
            <a:ext cx="88860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Isotope- Atoms of the same element with the same number of proton</a:t>
            </a:r>
            <a:r>
              <a:rPr lang="en-US" sz="2000" dirty="0" smtClean="0">
                <a:latin typeface="Comic Sans MS"/>
                <a:cs typeface="Comic Sans MS"/>
              </a:rPr>
              <a:t> 		   but </a:t>
            </a:r>
            <a:r>
              <a:rPr lang="en-US" sz="2000" dirty="0">
                <a:latin typeface="Comic Sans MS"/>
                <a:cs typeface="Comic Sans MS"/>
              </a:rPr>
              <a:t>different number of </a:t>
            </a:r>
            <a:r>
              <a:rPr lang="en-US" sz="2000" dirty="0" smtClean="0">
                <a:latin typeface="Comic Sans MS"/>
                <a:cs typeface="Comic Sans MS"/>
              </a:rPr>
              <a:t>neutrons</a:t>
            </a:r>
            <a:endParaRPr lang="en-US" sz="2000" dirty="0">
              <a:latin typeface="Comic Sans MS"/>
              <a:cs typeface="Comic Sans MS"/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7997" y="4424836"/>
            <a:ext cx="85138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Molar Mass- the mass in grams of one Mole of any pure substance</a:t>
            </a: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</a:p>
          <a:p>
            <a:r>
              <a:rPr lang="en-US" sz="2000" dirty="0">
                <a:latin typeface="Comic Sans MS"/>
                <a:cs typeface="Comic Sans MS"/>
              </a:rPr>
              <a:t>	Molar Mass (mm) is equal to atomic mass </a:t>
            </a: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</a:p>
          <a:p>
            <a:r>
              <a:rPr lang="en-US" sz="2000" dirty="0">
                <a:latin typeface="Comic Sans MS"/>
                <a:cs typeface="Comic Sans MS"/>
              </a:rPr>
              <a:t>	Units- </a:t>
            </a:r>
            <a:r>
              <a:rPr lang="en-US" sz="2000" dirty="0" err="1">
                <a:latin typeface="Comic Sans MS"/>
                <a:cs typeface="Comic Sans MS"/>
              </a:rPr>
              <a:t>g</a:t>
            </a:r>
            <a:r>
              <a:rPr lang="en-US" sz="2000" dirty="0">
                <a:latin typeface="Comic Sans MS"/>
                <a:cs typeface="Comic Sans MS"/>
              </a:rPr>
              <a:t>/mol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843" y="396846"/>
            <a:ext cx="85337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omic Sans MS"/>
                <a:cs typeface="Comic Sans MS"/>
              </a:rPr>
              <a:t>Molar Mass of Compounds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b="1" dirty="0" smtClean="0">
                <a:latin typeface="Comic Sans MS"/>
                <a:cs typeface="Comic Sans MS"/>
              </a:rPr>
              <a:t> 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- The mass of a mole of compound equals the SUM of the masses of every particle in the compound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7843" y="1997284"/>
            <a:ext cx="8533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Ex. Calculate the molar masses of K</a:t>
            </a:r>
            <a:r>
              <a:rPr lang="en-US" sz="2000" b="1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CrO</a:t>
            </a:r>
            <a:r>
              <a:rPr lang="en-US" sz="2000" b="1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b="1" baseline="-25000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302" y="496058"/>
            <a:ext cx="81368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omic Sans MS"/>
                <a:cs typeface="Comic Sans MS"/>
              </a:rPr>
              <a:t>Converting Moles to Particles and Particles to Moles </a:t>
            </a:r>
            <a:endParaRPr lang="en-US" sz="2400" dirty="0">
              <a:latin typeface="Comic Sans MS"/>
              <a:cs typeface="Comic Sans MS"/>
            </a:endParaRPr>
          </a:p>
          <a:p>
            <a:pPr algn="ctr"/>
            <a:r>
              <a:rPr lang="en-US" sz="2400" b="1" dirty="0">
                <a:latin typeface="Comic Sans MS"/>
                <a:cs typeface="Comic Sans MS"/>
              </a:rPr>
              <a:t> </a:t>
            </a:r>
            <a:endParaRPr lang="en-US" sz="2400" dirty="0">
              <a:latin typeface="Comic Sans MS"/>
              <a:cs typeface="Comic Sans MS"/>
            </a:endParaRPr>
          </a:p>
          <a:p>
            <a:pPr algn="ctr"/>
            <a:r>
              <a:rPr lang="en-US" sz="2400" dirty="0">
                <a:latin typeface="Comic Sans MS"/>
                <a:cs typeface="Comic Sans MS"/>
              </a:rPr>
              <a:t>Conversion Factor: </a:t>
            </a:r>
            <a:r>
              <a:rPr lang="en-US" sz="2400" u="sng" dirty="0">
                <a:latin typeface="Comic Sans MS"/>
                <a:cs typeface="Comic Sans MS"/>
              </a:rPr>
              <a:t>6.02 </a:t>
            </a:r>
            <a:r>
              <a:rPr lang="en-US" sz="2400" u="sng" dirty="0" err="1">
                <a:latin typeface="Comic Sans MS"/>
                <a:cs typeface="Comic Sans MS"/>
              </a:rPr>
              <a:t>x</a:t>
            </a:r>
            <a:r>
              <a:rPr lang="en-US" sz="2400" u="sng" dirty="0">
                <a:latin typeface="Comic Sans MS"/>
                <a:cs typeface="Comic Sans MS"/>
              </a:rPr>
              <a:t> 10</a:t>
            </a:r>
            <a:r>
              <a:rPr lang="en-US" sz="2400" u="sng" baseline="30000" dirty="0">
                <a:latin typeface="Comic Sans MS"/>
                <a:cs typeface="Comic Sans MS"/>
              </a:rPr>
              <a:t>23</a:t>
            </a:r>
            <a:r>
              <a:rPr lang="en-US" sz="2400" u="sng" dirty="0">
                <a:latin typeface="Comic Sans MS"/>
                <a:cs typeface="Comic Sans MS"/>
              </a:rPr>
              <a:t> representative particles </a:t>
            </a:r>
            <a:endParaRPr lang="en-US" sz="2400" dirty="0">
              <a:latin typeface="Comic Sans MS"/>
              <a:cs typeface="Comic Sans MS"/>
            </a:endParaRPr>
          </a:p>
          <a:p>
            <a:pPr algn="ctr"/>
            <a:r>
              <a:rPr lang="en-US" sz="2400" dirty="0">
                <a:latin typeface="Comic Sans MS"/>
                <a:cs typeface="Comic Sans MS"/>
              </a:rPr>
              <a:t>                     			1 Mole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6302" y="2342717"/>
            <a:ext cx="770021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/>
                <a:cs typeface="Comic Sans MS"/>
              </a:rPr>
              <a:t>Moles to Particles </a:t>
            </a:r>
            <a:endParaRPr lang="en-US" sz="2000" dirty="0">
              <a:latin typeface="Comic Sans MS"/>
              <a:cs typeface="Comic Sans MS"/>
            </a:endParaRPr>
          </a:p>
          <a:p>
            <a:pPr algn="ctr"/>
            <a:r>
              <a:rPr lang="en-US" sz="2000" b="1" dirty="0">
                <a:latin typeface="Comic Sans MS"/>
                <a:cs typeface="Comic Sans MS"/>
              </a:rPr>
              <a:t> </a:t>
            </a:r>
            <a:endParaRPr lang="en-US" sz="2000" dirty="0">
              <a:latin typeface="Comic Sans MS"/>
              <a:cs typeface="Comic Sans MS"/>
            </a:endParaRPr>
          </a:p>
          <a:p>
            <a:pPr algn="ctr"/>
            <a:r>
              <a:rPr lang="en-US" sz="2000" dirty="0" smtClean="0">
                <a:latin typeface="Comic Sans MS"/>
                <a:cs typeface="Comic Sans MS"/>
              </a:rPr>
              <a:t>	</a:t>
            </a:r>
          </a:p>
          <a:p>
            <a:pPr algn="ctr"/>
            <a:r>
              <a:rPr lang="en-US" sz="2000" dirty="0" smtClean="0">
                <a:latin typeface="Comic Sans MS"/>
                <a:cs typeface="Comic Sans MS"/>
              </a:rPr>
              <a:t># </a:t>
            </a:r>
            <a:r>
              <a:rPr lang="en-US" sz="2000" dirty="0">
                <a:latin typeface="Comic Sans MS"/>
                <a:cs typeface="Comic Sans MS"/>
              </a:rPr>
              <a:t>of Moles </a:t>
            </a:r>
            <a:r>
              <a:rPr lang="en-US" sz="2000" dirty="0" err="1">
                <a:latin typeface="Comic Sans MS"/>
                <a:cs typeface="Comic Sans MS"/>
              </a:rPr>
              <a:t>x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u="sng" dirty="0">
                <a:latin typeface="Comic Sans MS"/>
                <a:cs typeface="Comic Sans MS"/>
              </a:rPr>
              <a:t>6.02 </a:t>
            </a:r>
            <a:r>
              <a:rPr lang="en-US" sz="2000" u="sng" dirty="0" err="1">
                <a:latin typeface="Comic Sans MS"/>
                <a:cs typeface="Comic Sans MS"/>
              </a:rPr>
              <a:t>x</a:t>
            </a:r>
            <a:r>
              <a:rPr lang="en-US" sz="2000" u="sng" dirty="0">
                <a:latin typeface="Comic Sans MS"/>
                <a:cs typeface="Comic Sans MS"/>
              </a:rPr>
              <a:t> 10</a:t>
            </a:r>
            <a:r>
              <a:rPr lang="en-US" sz="2000" u="sng" baseline="30000" dirty="0">
                <a:latin typeface="Comic Sans MS"/>
                <a:cs typeface="Comic Sans MS"/>
              </a:rPr>
              <a:t>23</a:t>
            </a:r>
            <a:r>
              <a:rPr lang="en-US" sz="2000" u="sng" dirty="0">
                <a:latin typeface="Comic Sans MS"/>
                <a:cs typeface="Comic Sans MS"/>
              </a:rPr>
              <a:t>particles</a:t>
            </a:r>
            <a:r>
              <a:rPr lang="en-US" sz="2000" dirty="0">
                <a:latin typeface="Comic Sans MS"/>
                <a:cs typeface="Comic Sans MS"/>
              </a:rPr>
              <a:t> = # of Particles </a:t>
            </a:r>
          </a:p>
          <a:p>
            <a:r>
              <a:rPr lang="en-US" sz="2000" dirty="0">
                <a:latin typeface="Comic Sans MS"/>
                <a:cs typeface="Comic Sans MS"/>
              </a:rPr>
              <a:t>			</a:t>
            </a:r>
            <a:r>
              <a:rPr lang="en-US" sz="2000" dirty="0" smtClean="0">
                <a:latin typeface="Comic Sans MS"/>
                <a:cs typeface="Comic Sans MS"/>
              </a:rPr>
              <a:t>				1 Mole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374" y="3095402"/>
            <a:ext cx="7323138" cy="1076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6302" y="4583575"/>
            <a:ext cx="8136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Comic Sans MS"/>
                <a:cs typeface="Comic Sans MS"/>
              </a:rPr>
              <a:t>Ex: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How many molecules are in 3.50 Moles of sucrose?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768" y="456366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Comic Sans MS"/>
                <a:cs typeface="Comic Sans MS"/>
              </a:rPr>
              <a:t>Particles to Moles 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			# </a:t>
            </a:r>
            <a:r>
              <a:rPr lang="en-US" sz="2000" dirty="0">
                <a:latin typeface="Comic Sans MS"/>
                <a:cs typeface="Comic Sans MS"/>
              </a:rPr>
              <a:t>of representative particles </a:t>
            </a:r>
            <a:r>
              <a:rPr lang="en-US" sz="2000" dirty="0" err="1">
                <a:latin typeface="Comic Sans MS"/>
                <a:cs typeface="Comic Sans MS"/>
              </a:rPr>
              <a:t>x</a:t>
            </a:r>
            <a:r>
              <a:rPr lang="en-US" sz="2000" dirty="0">
                <a:latin typeface="Comic Sans MS"/>
                <a:cs typeface="Comic Sans MS"/>
              </a:rPr>
              <a:t> 	</a:t>
            </a:r>
            <a:r>
              <a:rPr lang="en-US" sz="2000" u="sng" dirty="0">
                <a:latin typeface="Comic Sans MS"/>
                <a:cs typeface="Comic Sans MS"/>
              </a:rPr>
              <a:t>	1 Mole________</a:t>
            </a:r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		</a:t>
            </a:r>
            <a:r>
              <a:rPr lang="en-US" sz="2000" dirty="0" smtClean="0">
                <a:latin typeface="Comic Sans MS"/>
                <a:cs typeface="Comic Sans MS"/>
              </a:rPr>
              <a:t>									6.02 </a:t>
            </a:r>
            <a:r>
              <a:rPr lang="en-US" sz="2000" dirty="0" err="1">
                <a:latin typeface="Comic Sans MS"/>
                <a:cs typeface="Comic Sans MS"/>
              </a:rPr>
              <a:t>x</a:t>
            </a:r>
            <a:r>
              <a:rPr lang="en-US" sz="2000" dirty="0">
                <a:latin typeface="Comic Sans MS"/>
                <a:cs typeface="Comic Sans MS"/>
              </a:rPr>
              <a:t> 10</a:t>
            </a:r>
            <a:r>
              <a:rPr lang="en-US" sz="2000" baseline="30000" dirty="0">
                <a:latin typeface="Comic Sans MS"/>
                <a:cs typeface="Comic Sans MS"/>
              </a:rPr>
              <a:t>23</a:t>
            </a:r>
            <a:r>
              <a:rPr lang="en-US" sz="2000" dirty="0">
                <a:latin typeface="Comic Sans MS"/>
                <a:cs typeface="Comic Sans MS"/>
              </a:rPr>
              <a:t> rep particles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>
                <a:latin typeface="Comic Sans MS"/>
                <a:cs typeface="Comic Sans MS"/>
              </a:rPr>
              <a:t> </a:t>
            </a:r>
          </a:p>
          <a:p>
            <a:r>
              <a:rPr lang="en-US" sz="2000" b="1" u="sng" dirty="0">
                <a:solidFill>
                  <a:srgbClr val="FF0000"/>
                </a:solidFill>
                <a:latin typeface="Comic Sans MS"/>
                <a:cs typeface="Comic Sans MS"/>
              </a:rPr>
              <a:t>Ex: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Calculate the number of Moles that contain 4.50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10</a:t>
            </a:r>
            <a:r>
              <a:rPr lang="en-US" sz="2000" baseline="30000" dirty="0">
                <a:solidFill>
                  <a:srgbClr val="FF0000"/>
                </a:solidFill>
                <a:latin typeface="Comic Sans MS"/>
                <a:cs typeface="Comic Sans MS"/>
              </a:rPr>
              <a:t>24 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atoms of Zinc (Zn)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9836" y="972273"/>
            <a:ext cx="7323138" cy="1076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997" y="297635"/>
            <a:ext cx="86131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Comic Sans MS"/>
                <a:cs typeface="Comic Sans MS"/>
              </a:rPr>
              <a:t>Mass to Moles 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b="1" dirty="0">
                <a:latin typeface="Comic Sans MS"/>
                <a:cs typeface="Comic Sans MS"/>
              </a:rPr>
              <a:t> 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# </a:t>
            </a:r>
            <a:r>
              <a:rPr lang="en-US" sz="2400" dirty="0">
                <a:latin typeface="Comic Sans MS"/>
                <a:cs typeface="Comic Sans MS"/>
              </a:rPr>
              <a:t>of grams </a:t>
            </a:r>
            <a:r>
              <a:rPr lang="en-US" sz="2400" dirty="0" err="1">
                <a:latin typeface="Comic Sans MS"/>
                <a:cs typeface="Comic Sans MS"/>
              </a:rPr>
              <a:t>x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u="sng" dirty="0">
                <a:latin typeface="Comic Sans MS"/>
                <a:cs typeface="Comic Sans MS"/>
              </a:rPr>
              <a:t>1 mole</a:t>
            </a:r>
            <a:r>
              <a:rPr lang="en-US" sz="2400" dirty="0">
                <a:latin typeface="Comic Sans MS"/>
                <a:cs typeface="Comic Sans MS"/>
              </a:rPr>
              <a:t> = of moles </a:t>
            </a:r>
          </a:p>
          <a:p>
            <a:r>
              <a:rPr lang="en-US" sz="2400" dirty="0">
                <a:latin typeface="Comic Sans MS"/>
                <a:cs typeface="Comic Sans MS"/>
              </a:rPr>
              <a:t>		</a:t>
            </a:r>
            <a:r>
              <a:rPr lang="en-US" sz="2400" dirty="0" smtClean="0">
                <a:latin typeface="Comic Sans MS"/>
                <a:cs typeface="Comic Sans MS"/>
              </a:rPr>
              <a:t>					    </a:t>
            </a:r>
            <a:r>
              <a:rPr lang="en-US" sz="2400" dirty="0">
                <a:latin typeface="Comic Sans MS"/>
                <a:cs typeface="Comic Sans MS"/>
              </a:rPr>
              <a:t>mm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5383" y="972273"/>
            <a:ext cx="7323138" cy="1076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7077" y="2202504"/>
            <a:ext cx="80375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 </a:t>
            </a:r>
          </a:p>
          <a:p>
            <a:pPr algn="ctr"/>
            <a:r>
              <a:rPr lang="en-US" sz="2400" b="1" u="sng" dirty="0">
                <a:solidFill>
                  <a:srgbClr val="FF0000"/>
                </a:solidFill>
                <a:latin typeface="Comic Sans MS"/>
                <a:cs typeface="Comic Sans MS"/>
              </a:rPr>
              <a:t>Ex: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How many moles of calcium are in 525g Calcium?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843" y="396846"/>
            <a:ext cx="88661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Comic Sans MS"/>
                <a:cs typeface="Comic Sans MS"/>
              </a:rPr>
              <a:t>Mass to Atoms Conversion 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-There is no direct conversion 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</a:t>
            </a:r>
            <a:r>
              <a:rPr lang="en-US" sz="2400" u="sng" dirty="0" smtClean="0">
                <a:latin typeface="Comic Sans MS"/>
                <a:cs typeface="Comic Sans MS"/>
              </a:rPr>
              <a:t>Two </a:t>
            </a:r>
            <a:r>
              <a:rPr lang="en-US" sz="2400" u="sng" dirty="0">
                <a:latin typeface="Comic Sans MS"/>
                <a:cs typeface="Comic Sans MS"/>
              </a:rPr>
              <a:t>Steps </a:t>
            </a:r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		1.  Covert </a:t>
            </a:r>
            <a:r>
              <a:rPr lang="en-US" sz="2400" dirty="0">
                <a:latin typeface="Comic Sans MS"/>
                <a:cs typeface="Comic Sans MS"/>
              </a:rPr>
              <a:t>Mass to Moles </a:t>
            </a:r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		2. Convert </a:t>
            </a:r>
            <a:r>
              <a:rPr lang="en-US" sz="2400" dirty="0">
                <a:latin typeface="Comic Sans MS"/>
                <a:cs typeface="Comic Sans MS"/>
              </a:rPr>
              <a:t>Moles to Atoms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7843" y="2982169"/>
            <a:ext cx="8236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Comic Sans MS"/>
                <a:cs typeface="Comic Sans MS"/>
              </a:rPr>
              <a:t>Ex: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How many atoms of gold are in a pure gold nugget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		  having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 mass of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25.0</a:t>
            </a:r>
            <a:r>
              <a:rPr lang="en-US" sz="2400" dirty="0" smtClean="0">
                <a:solidFill>
                  <a:srgbClr val="FF0000"/>
                </a:solidFill>
              </a:rPr>
              <a:t>g?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	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226" y="317477"/>
            <a:ext cx="78788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Comic Sans MS"/>
                <a:cs typeface="Comic Sans MS"/>
              </a:rPr>
              <a:t>Atoms to Mass Conversion 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 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sz="2400" b="1" u="sng" dirty="0">
                <a:solidFill>
                  <a:srgbClr val="FF0000"/>
                </a:solidFill>
                <a:latin typeface="Comic Sans MS"/>
                <a:cs typeface="Comic Sans MS"/>
              </a:rPr>
              <a:t>Ex: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A party balloon contains 5.50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10</a:t>
            </a:r>
            <a:r>
              <a:rPr lang="en-US" sz="2400" baseline="30000" dirty="0">
                <a:solidFill>
                  <a:srgbClr val="FF0000"/>
                </a:solidFill>
                <a:latin typeface="Comic Sans MS"/>
                <a:cs typeface="Comic Sans MS"/>
              </a:rPr>
              <a:t>22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atoms of Helium gas, what is the mass in grams of the Helium?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Langlois</dc:creator>
  <cp:lastModifiedBy>Langlois Alycia</cp:lastModifiedBy>
  <cp:revision>2</cp:revision>
  <dcterms:created xsi:type="dcterms:W3CDTF">2016-01-31T06:01:03Z</dcterms:created>
  <dcterms:modified xsi:type="dcterms:W3CDTF">2016-02-22T20:16:53Z</dcterms:modified>
</cp:coreProperties>
</file>