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BE1A-7F83-3F45-87B7-73D075D869DB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00AEE-AB18-2A47-8E63-9F865EACC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361F7-AC0C-5D42-B084-2A3415340D8D}" type="datetimeFigureOut">
              <a:rPr lang="en-US" smtClean="0"/>
              <a:pPr/>
              <a:t>4/3/16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357C-BE7B-D545-B4E5-0071BF62B6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2200" y="230938"/>
            <a:ext cx="5759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Thermal Expansion</a:t>
            </a:r>
            <a:endParaRPr lang="en-C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15426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latin typeface="Comic Sans MS"/>
                <a:cs typeface="Comic Sans MS"/>
              </a:rPr>
              <a:t>Thermal </a:t>
            </a:r>
            <a:r>
              <a:rPr lang="en-US" sz="3200" b="1" u="sng" dirty="0" smtClean="0">
                <a:latin typeface="Comic Sans MS"/>
                <a:cs typeface="Comic Sans MS"/>
              </a:rPr>
              <a:t>expansion</a:t>
            </a:r>
            <a:r>
              <a:rPr lang="en-US" sz="3200" dirty="0" smtClean="0">
                <a:latin typeface="Comic Sans MS"/>
                <a:cs typeface="Comic Sans MS"/>
              </a:rPr>
              <a:t>: </a:t>
            </a:r>
            <a:r>
              <a:rPr lang="en-US" sz="3200" dirty="0">
                <a:latin typeface="Comic Sans MS"/>
                <a:cs typeface="Comic Sans MS"/>
              </a:rPr>
              <a:t>is the tendency of matter to change in shape, area, and volume in response to a change in temperature, through heat transfer.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298" y="3678494"/>
            <a:ext cx="8065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 Essentially, as objects heat up, they </a:t>
            </a:r>
            <a:r>
              <a:rPr lang="en-US" sz="2800" dirty="0" smtClean="0">
                <a:latin typeface="Comic Sans MS"/>
                <a:cs typeface="Comic Sans MS"/>
              </a:rPr>
              <a:t>expand, as </a:t>
            </a:r>
            <a:r>
              <a:rPr lang="en-US" sz="2800" dirty="0" smtClean="0">
                <a:latin typeface="Comic Sans MS"/>
                <a:cs typeface="Comic Sans MS"/>
              </a:rPr>
              <a:t>objects cool down they contract</a:t>
            </a:r>
            <a:endParaRPr 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414" y="197946"/>
            <a:ext cx="8181148" cy="6401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/>
                <a:cs typeface="Comic Sans MS"/>
              </a:rPr>
              <a:t>Ex.  A copper rod is 2.60 </a:t>
            </a:r>
            <a:r>
              <a:rPr lang="en-US" sz="2800" dirty="0" err="1" smtClean="0">
                <a:latin typeface="Comic Sans MS"/>
                <a:cs typeface="Comic Sans MS"/>
              </a:rPr>
              <a:t>m</a:t>
            </a:r>
            <a:r>
              <a:rPr lang="en-US" sz="2800" dirty="0" smtClean="0">
                <a:latin typeface="Comic Sans MS"/>
                <a:cs typeface="Comic Sans MS"/>
              </a:rPr>
              <a:t> long and initially at 21°C.  The bar is heated uniformly to a temperature of 93°C.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smtClean="0">
                <a:latin typeface="Comic Sans MS"/>
                <a:cs typeface="Comic Sans MS"/>
              </a:rPr>
              <a:t>a) What is the change in length of the bar?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r>
              <a:rPr lang="en-US" sz="2800" dirty="0" smtClean="0">
                <a:latin typeface="Comic Sans MS"/>
                <a:cs typeface="Comic Sans MS"/>
              </a:rPr>
              <a:t> </a:t>
            </a:r>
          </a:p>
          <a:p>
            <a:endParaRPr lang="en-US" sz="2800" dirty="0" smtClean="0">
              <a:latin typeface="Comic Sans MS"/>
              <a:cs typeface="Comic Sans MS"/>
            </a:endParaRPr>
          </a:p>
          <a:p>
            <a:r>
              <a:rPr lang="en-US" sz="2800" dirty="0" err="1" smtClean="0">
                <a:latin typeface="Comic Sans MS"/>
                <a:cs typeface="Comic Sans MS"/>
              </a:rPr>
              <a:t>b</a:t>
            </a:r>
            <a:r>
              <a:rPr lang="en-US" sz="2800" dirty="0" smtClean="0">
                <a:latin typeface="Comic Sans MS"/>
                <a:cs typeface="Comic Sans MS"/>
              </a:rPr>
              <a:t>) What is the final length of the bar?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790" y="0"/>
            <a:ext cx="61484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is this Applied?</a:t>
            </a:r>
            <a:endParaRPr lang="en-C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85" y="923330"/>
            <a:ext cx="839557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Materials expand or contract when subjected to changes in temperature. 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Most materials expand when they are heated, and contract when they are cooled. 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When free to deform, concrete will expand or contract due to fluctuations in temperature. </a:t>
            </a:r>
          </a:p>
          <a:p>
            <a:pPr algn="ctr"/>
            <a:endParaRPr lang="en-US" sz="2800" dirty="0" smtClean="0">
              <a:latin typeface="Comic Sans MS"/>
              <a:cs typeface="Comic Sans MS"/>
            </a:endParaRPr>
          </a:p>
          <a:p>
            <a:pPr algn="ctr"/>
            <a:r>
              <a:rPr lang="en-US" sz="2800" dirty="0" smtClean="0">
                <a:latin typeface="Comic Sans MS"/>
                <a:cs typeface="Comic Sans MS"/>
              </a:rPr>
              <a:t>The size of the concrete structure whether it is a bridge, a highway, or a building does not make it immune to the effects of temperature.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368" y="461874"/>
            <a:ext cx="4486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Example: Potholes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70153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They are caused by the expansion and contraction of ground water after the water has entered into the ground under the pavement.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368" y="3332257"/>
            <a:ext cx="8462150" cy="31686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9252" y="742302"/>
            <a:ext cx="8098677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Most large bridges include expansion joints.</a:t>
            </a:r>
          </a:p>
          <a:p>
            <a:pPr algn="ctr">
              <a:buFont typeface="Arial"/>
              <a:buChar char="•"/>
            </a:pPr>
            <a:endParaRPr lang="en-US" sz="2800" dirty="0" smtClean="0">
              <a:latin typeface="Comic Sans MS"/>
              <a:cs typeface="Comic Sans MS"/>
            </a:endParaRPr>
          </a:p>
          <a:p>
            <a:pPr algn="ctr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 When heat causes the bridge to expand during the sunlight hours of a hot day, the two sides of the expansion joint move toward one another</a:t>
            </a:r>
          </a:p>
          <a:p>
            <a:pPr algn="ctr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As the bridge cools down after dark, they begin gradually to retract. Thus the bridge has a built-in safety zone</a:t>
            </a:r>
          </a:p>
          <a:p>
            <a:pPr algn="ctr">
              <a:buFont typeface="Arial"/>
              <a:buChar char="•"/>
            </a:pPr>
            <a:endParaRPr lang="en-US" sz="2800" dirty="0" smtClean="0">
              <a:latin typeface="Comic Sans MS"/>
              <a:cs typeface="Comic Sans MS"/>
            </a:endParaRPr>
          </a:p>
          <a:p>
            <a:pPr algn="ctr">
              <a:buFont typeface="Arial"/>
              <a:buChar char="•"/>
            </a:pPr>
            <a:r>
              <a:rPr lang="en-US" sz="2800" dirty="0" smtClean="0">
                <a:latin typeface="Comic Sans MS"/>
                <a:cs typeface="Comic Sans MS"/>
              </a:rPr>
              <a:t> Otherwise, it would have no room for expansion or contraction in response to temperature changes. 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66966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Example: Construction Design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7674" y="1280496"/>
            <a:ext cx="4269377" cy="3676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66" y="1280496"/>
            <a:ext cx="4880187" cy="36764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414" y="1237162"/>
            <a:ext cx="869247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When building, designing and constructing large buildings, pipelines and so on, professionals need to think about the types of materials that will be best suited for the project.</a:t>
            </a:r>
          </a:p>
          <a:p>
            <a:pPr algn="ctr"/>
            <a:endParaRPr lang="en-US" sz="3200" dirty="0" smtClean="0">
              <a:latin typeface="Comic Sans MS"/>
              <a:cs typeface="Comic Sans MS"/>
            </a:endParaRP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One consideration is the materials </a:t>
            </a:r>
          </a:p>
          <a:p>
            <a:pPr algn="ctr"/>
            <a:r>
              <a:rPr lang="en-US" sz="3200" b="1" u="sng" smtClean="0">
                <a:latin typeface="Comic Sans MS"/>
                <a:cs typeface="Comic Sans MS"/>
              </a:rPr>
              <a:t>Linear </a:t>
            </a:r>
            <a:r>
              <a:rPr lang="en-US" sz="3200" b="1" u="sng" dirty="0" smtClean="0">
                <a:latin typeface="Comic Sans MS"/>
                <a:cs typeface="Comic Sans MS"/>
              </a:rPr>
              <a:t>Expansion</a:t>
            </a:r>
            <a:endParaRPr lang="en-US" sz="3200" b="1" u="sng" dirty="0">
              <a:latin typeface="Comic Sans MS"/>
              <a:cs typeface="Comic Sans M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2093" y="313832"/>
            <a:ext cx="5139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Linear Expansion</a:t>
            </a:r>
            <a:endParaRPr lang="en-C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04159"/>
            <a:ext cx="87749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omic Sans MS"/>
                <a:cs typeface="Comic Sans MS"/>
              </a:rPr>
              <a:t>The change in unit length in a solid when its temperature is changed 1 degree. 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2093" y="313832"/>
            <a:ext cx="5139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C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Linear Expansion</a:t>
            </a:r>
            <a:endParaRPr lang="en-C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345" y="2375351"/>
            <a:ext cx="89398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800" dirty="0" smtClean="0">
                <a:latin typeface="Comic Sans MS"/>
                <a:cs typeface="Comic Sans MS"/>
              </a:rPr>
              <a:t>For example, as it is heated, a metal rod or beam will increase its length by an amount ∆L. 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3167" y="3392789"/>
            <a:ext cx="48265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 </a:t>
            </a:r>
          </a:p>
          <a:p>
            <a:r>
              <a:rPr lang="en-US" sz="4400" dirty="0" smtClean="0"/>
              <a:t>ΔL = </a:t>
            </a:r>
            <a:r>
              <a:rPr lang="en-US" sz="4400" dirty="0" err="1" smtClean="0"/>
              <a:t>αL</a:t>
            </a:r>
            <a:r>
              <a:rPr lang="en-US" sz="4400" baseline="-25000" dirty="0" err="1" smtClean="0"/>
              <a:t>o</a:t>
            </a:r>
            <a:r>
              <a:rPr lang="en-US" sz="4400" dirty="0" err="1" smtClean="0"/>
              <a:t>ΔT</a:t>
            </a:r>
            <a:r>
              <a:rPr lang="en-US" sz="4400" dirty="0" smtClean="0"/>
              <a:t> </a:t>
            </a:r>
          </a:p>
          <a:p>
            <a:endParaRPr lang="en-US" sz="4400" dirty="0"/>
          </a:p>
        </p:txBody>
      </p:sp>
      <p:sp>
        <p:nvSpPr>
          <p:cNvPr id="10" name="Rectangle 9"/>
          <p:cNvSpPr/>
          <p:nvPr/>
        </p:nvSpPr>
        <p:spPr>
          <a:xfrm>
            <a:off x="2540114" y="4052589"/>
            <a:ext cx="4288505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2876" y="3141283"/>
            <a:ext cx="86491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where: </a:t>
            </a:r>
          </a:p>
          <a:p>
            <a:r>
              <a:rPr lang="en-US" sz="3200" dirty="0" smtClean="0">
                <a:latin typeface="Comic Sans MS"/>
                <a:cs typeface="Comic Sans MS"/>
              </a:rPr>
              <a:t> </a:t>
            </a:r>
            <a:r>
              <a:rPr lang="en-US" sz="3200" dirty="0" err="1" smtClean="0">
                <a:latin typeface="Comic Sans MS"/>
                <a:cs typeface="Comic Sans MS"/>
              </a:rPr>
              <a:t>α</a:t>
            </a:r>
            <a:r>
              <a:rPr lang="en-US" sz="3200" dirty="0" smtClean="0">
                <a:latin typeface="Comic Sans MS"/>
                <a:cs typeface="Comic Sans MS"/>
              </a:rPr>
              <a:t> = coefficient of linear expansion with units of (°C</a:t>
            </a:r>
            <a:r>
              <a:rPr lang="en-US" sz="3200" baseline="30000" dirty="0" smtClean="0">
                <a:latin typeface="Comic Sans MS"/>
                <a:cs typeface="Comic Sans MS"/>
              </a:rPr>
              <a:t>‐1</a:t>
            </a:r>
            <a:r>
              <a:rPr lang="en-US" sz="3200" dirty="0" smtClean="0">
                <a:latin typeface="Comic Sans MS"/>
                <a:cs typeface="Comic Sans MS"/>
              </a:rPr>
              <a:t>, 1/°C, K</a:t>
            </a:r>
            <a:r>
              <a:rPr lang="en-US" sz="3200" baseline="30000" dirty="0" smtClean="0">
                <a:latin typeface="Comic Sans MS"/>
                <a:cs typeface="Comic Sans MS"/>
              </a:rPr>
              <a:t>‐1</a:t>
            </a:r>
            <a:r>
              <a:rPr lang="en-US" sz="3200" dirty="0" smtClean="0">
                <a:latin typeface="Comic Sans MS"/>
                <a:cs typeface="Comic Sans MS"/>
              </a:rPr>
              <a:t>, 1/K)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L</a:t>
            </a:r>
            <a:r>
              <a:rPr lang="en-US" sz="3200" baseline="-25000" dirty="0" smtClean="0">
                <a:latin typeface="Comic Sans MS"/>
                <a:cs typeface="Comic Sans MS"/>
              </a:rPr>
              <a:t>o</a:t>
            </a:r>
            <a:r>
              <a:rPr lang="en-US" sz="3200" dirty="0" smtClean="0">
                <a:latin typeface="Comic Sans MS"/>
                <a:cs typeface="Comic Sans MS"/>
              </a:rPr>
              <a:t> = original length</a:t>
            </a:r>
          </a:p>
          <a:p>
            <a:endParaRPr lang="en-US" sz="3200" dirty="0" smtClean="0">
              <a:latin typeface="Comic Sans MS"/>
              <a:cs typeface="Comic Sans MS"/>
            </a:endParaRPr>
          </a:p>
          <a:p>
            <a:r>
              <a:rPr lang="en-US" sz="3200" dirty="0" smtClean="0">
                <a:latin typeface="Comic Sans MS"/>
                <a:cs typeface="Comic Sans MS"/>
              </a:rPr>
              <a:t>ΔT = change in </a:t>
            </a:r>
            <a:r>
              <a:rPr lang="en-US" sz="3200" dirty="0" err="1" smtClean="0">
                <a:latin typeface="Comic Sans MS"/>
                <a:cs typeface="Comic Sans MS"/>
              </a:rPr>
              <a:t>temperture</a:t>
            </a:r>
            <a:r>
              <a:rPr lang="en-US" sz="3200" dirty="0" smtClean="0">
                <a:latin typeface="Comic Sans MS"/>
                <a:cs typeface="Comic Sans MS"/>
              </a:rPr>
              <a:t> (</a:t>
            </a:r>
            <a:r>
              <a:rPr lang="en-US" sz="3200" dirty="0" err="1" smtClean="0">
                <a:latin typeface="Comic Sans MS"/>
                <a:cs typeface="Comic Sans MS"/>
              </a:rPr>
              <a:t>T</a:t>
            </a:r>
            <a:r>
              <a:rPr lang="en-US" sz="3200" baseline="-25000" dirty="0" err="1" smtClean="0">
                <a:latin typeface="Comic Sans MS"/>
                <a:cs typeface="Comic Sans MS"/>
              </a:rPr>
              <a:t>f</a:t>
            </a:r>
            <a:r>
              <a:rPr lang="en-US" sz="3200" baseline="-25000" dirty="0" smtClean="0">
                <a:latin typeface="Comic Sans MS"/>
                <a:cs typeface="Comic Sans MS"/>
              </a:rPr>
              <a:t> </a:t>
            </a:r>
            <a:r>
              <a:rPr lang="en-US" sz="3200" dirty="0" smtClean="0">
                <a:latin typeface="Comic Sans MS"/>
                <a:cs typeface="Comic Sans MS"/>
              </a:rPr>
              <a:t>-T</a:t>
            </a:r>
            <a:r>
              <a:rPr lang="en-US" sz="3200" baseline="-25000" dirty="0" smtClean="0">
                <a:latin typeface="Comic Sans MS"/>
                <a:cs typeface="Comic Sans MS"/>
              </a:rPr>
              <a:t>o</a:t>
            </a:r>
            <a:r>
              <a:rPr lang="en-US" sz="3200" dirty="0" smtClean="0">
                <a:latin typeface="Comic Sans MS"/>
                <a:cs typeface="Comic Sans MS"/>
              </a:rPr>
              <a:t>)</a:t>
            </a:r>
            <a:endParaRPr lang="en-US" sz="3200" dirty="0">
              <a:latin typeface="Comic Sans MS"/>
              <a:cs typeface="Comic Sans M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71056" y="2001777"/>
            <a:ext cx="4354481" cy="925071"/>
            <a:chOff x="2404044" y="2348172"/>
            <a:chExt cx="4354481" cy="925071"/>
          </a:xfrm>
        </p:grpSpPr>
        <p:sp>
          <p:nvSpPr>
            <p:cNvPr id="3" name="Rectangle 2"/>
            <p:cNvSpPr/>
            <p:nvPr/>
          </p:nvSpPr>
          <p:spPr>
            <a:xfrm>
              <a:off x="2680328" y="2348172"/>
              <a:ext cx="4078197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4400" dirty="0" smtClean="0"/>
                <a:t>∆L = </a:t>
              </a:r>
              <a:r>
                <a:rPr lang="en-US" sz="4400" dirty="0" err="1" smtClean="0"/>
                <a:t>α•L</a:t>
              </a:r>
              <a:r>
                <a:rPr lang="en-US" sz="4400" baseline="-25000" dirty="0" err="1" smtClean="0"/>
                <a:t>o</a:t>
              </a:r>
              <a:r>
                <a:rPr lang="en-US" sz="4400" dirty="0" err="1" smtClean="0"/>
                <a:t>•(T</a:t>
              </a:r>
              <a:r>
                <a:rPr lang="en-US" sz="4400" baseline="-25000" dirty="0" err="1" smtClean="0"/>
                <a:t>f</a:t>
              </a:r>
              <a:r>
                <a:rPr lang="en-US" sz="4400" dirty="0" smtClean="0"/>
                <a:t>-T</a:t>
              </a:r>
              <a:r>
                <a:rPr lang="en-US" sz="4400" baseline="-25000" dirty="0" smtClean="0"/>
                <a:t>o</a:t>
              </a:r>
              <a:r>
                <a:rPr lang="en-US" sz="4400" dirty="0" smtClean="0"/>
                <a:t>)</a:t>
              </a:r>
              <a:endParaRPr lang="en-US" sz="44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2404044" y="2358843"/>
              <a:ext cx="4288505" cy="91440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3123685" y="-631991"/>
            <a:ext cx="482652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 </a:t>
            </a:r>
          </a:p>
          <a:p>
            <a:r>
              <a:rPr lang="en-US" sz="4400" dirty="0" smtClean="0"/>
              <a:t>ΔL = </a:t>
            </a:r>
            <a:r>
              <a:rPr lang="en-US" sz="4400" dirty="0" err="1" smtClean="0"/>
              <a:t>αL</a:t>
            </a:r>
            <a:r>
              <a:rPr lang="en-US" sz="4400" baseline="-25000" dirty="0" err="1" smtClean="0"/>
              <a:t>o</a:t>
            </a:r>
            <a:r>
              <a:rPr lang="en-US" sz="4400" dirty="0" err="1" smtClean="0"/>
              <a:t>ΔT</a:t>
            </a:r>
            <a:r>
              <a:rPr lang="en-US" sz="4400" dirty="0" smtClean="0"/>
              <a:t> </a:t>
            </a:r>
          </a:p>
          <a:p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2342186" y="27809"/>
            <a:ext cx="4288505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62758" y="1187675"/>
            <a:ext cx="1665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/>
                <a:cs typeface="Comic Sans MS"/>
              </a:rPr>
              <a:t>OR</a:t>
            </a:r>
            <a:endParaRPr lang="en-US" sz="4000" dirty="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atin typeface="Comic Sans MS"/>
                <a:cs typeface="Comic Sans MS"/>
              </a:rPr>
              <a:t>Each material has its own unique coefficient of linear expansion (</a:t>
            </a:r>
            <a:r>
              <a:rPr lang="en-US" sz="3200" dirty="0" err="1" smtClean="0">
                <a:latin typeface="Lucida Grande"/>
                <a:ea typeface="Lucida Grande"/>
                <a:cs typeface="Lucida Grande"/>
              </a:rPr>
              <a:t>α</a:t>
            </a:r>
            <a:r>
              <a:rPr lang="en-US" sz="3200" dirty="0" smtClean="0">
                <a:latin typeface="Comic Sans MS"/>
                <a:cs typeface="Comic Sans MS"/>
              </a:rPr>
              <a:t>). </a:t>
            </a:r>
          </a:p>
          <a:p>
            <a:pPr algn="ctr"/>
            <a:r>
              <a:rPr lang="en-US" sz="3200" dirty="0" smtClean="0">
                <a:latin typeface="Comic Sans MS"/>
                <a:cs typeface="Comic Sans MS"/>
              </a:rPr>
              <a:t>Coefficients for a variety of materials 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are found in your reference sheet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8503" y="2319867"/>
            <a:ext cx="9192503" cy="30987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465</Words>
  <Application>Microsoft Macintosh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Alycia Langlois</dc:creator>
  <cp:lastModifiedBy>Alycia Langlois</cp:lastModifiedBy>
  <cp:revision>4</cp:revision>
  <cp:lastPrinted>2016-04-02T03:09:25Z</cp:lastPrinted>
  <dcterms:created xsi:type="dcterms:W3CDTF">2016-04-03T21:11:03Z</dcterms:created>
  <dcterms:modified xsi:type="dcterms:W3CDTF">2016-04-03T21:13:49Z</dcterms:modified>
</cp:coreProperties>
</file>